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9144000" cy="5143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 b="def" i="def"/>
      <a:tcStyle>
        <a:tcBdr/>
        <a:fill>
          <a:solidFill>
            <a:srgbClr val="E8EB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 b="def" i="def"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 b="def" i="def"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" name="Shape 18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幻灯片编号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文本"/>
          <p:cNvSpPr txBox="1"/>
          <p:nvPr>
            <p:ph type="title"/>
          </p:nvPr>
        </p:nvSpPr>
        <p:spPr>
          <a:xfrm>
            <a:off x="457200" y="69056"/>
            <a:ext cx="8229600" cy="11310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pPr/>
            <a:r>
              <a:t>标题文本</a:t>
            </a:r>
          </a:p>
        </p:txBody>
      </p:sp>
      <p:sp>
        <p:nvSpPr>
          <p:cNvPr id="3" name="正文级别 1…"/>
          <p:cNvSpPr txBox="1"/>
          <p:nvPr>
            <p:ph type="body" idx="1"/>
          </p:nvPr>
        </p:nvSpPr>
        <p:spPr>
          <a:xfrm>
            <a:off x="457200" y="1200150"/>
            <a:ext cx="8229600" cy="39433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/>
          <a:lstStyle/>
          <a:p>
            <a:pPr/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4" name="幻灯片编号"/>
          <p:cNvSpPr txBox="1"/>
          <p:nvPr>
            <p:ph type="sldNum" sz="quarter" idx="2"/>
          </p:nvPr>
        </p:nvSpPr>
        <p:spPr>
          <a:xfrm>
            <a:off x="4419600" y="4627562"/>
            <a:ext cx="2133600" cy="2794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12.png"/><Relationship Id="rId6" Type="http://schemas.openxmlformats.org/officeDocument/2006/relationships/image" Target="../media/image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2A5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1" name="Shape 1"/>
          <p:cNvSpPr/>
          <p:nvPr/>
        </p:nvSpPr>
        <p:spPr>
          <a:xfrm>
            <a:off x="6583680" y="0"/>
            <a:ext cx="2560321" cy="5143500"/>
          </a:xfrm>
          <a:prstGeom prst="rect">
            <a:avLst/>
          </a:prstGeom>
          <a:solidFill>
            <a:srgbClr val="162244"/>
          </a:solidFill>
          <a:ln w="12700">
            <a:solidFill>
              <a:srgbClr val="162244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2" name="Shape 2"/>
          <p:cNvSpPr/>
          <p:nvPr/>
        </p:nvSpPr>
        <p:spPr>
          <a:xfrm>
            <a:off x="7040880" y="1097280"/>
            <a:ext cx="1645921" cy="1645921"/>
          </a:xfrm>
          <a:prstGeom prst="rect">
            <a:avLst/>
          </a:prstGeom>
          <a:solidFill>
            <a:srgbClr val="0D7377">
              <a:alpha val="30000"/>
            </a:srgbClr>
          </a:solidFill>
          <a:ln w="12700">
            <a:solidFill>
              <a:srgbClr val="0D7377">
                <a:alpha val="3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3" name="Shape 3"/>
          <p:cNvSpPr/>
          <p:nvPr/>
        </p:nvSpPr>
        <p:spPr>
          <a:xfrm>
            <a:off x="7406640" y="2377439"/>
            <a:ext cx="1097281" cy="1097281"/>
          </a:xfrm>
          <a:prstGeom prst="rect">
            <a:avLst/>
          </a:prstGeom>
          <a:solidFill>
            <a:srgbClr val="F4C430">
              <a:alpha val="40000"/>
            </a:srgbClr>
          </a:solidFill>
          <a:ln w="12700">
            <a:solidFill>
              <a:srgbClr val="F4C430">
                <a:alpha val="4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4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0040" y="457200"/>
            <a:ext cx="502920" cy="502920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Text 4"/>
          <p:cNvSpPr txBox="1"/>
          <p:nvPr/>
        </p:nvSpPr>
        <p:spPr>
          <a:xfrm>
            <a:off x="365759" y="1134110"/>
            <a:ext cx="5943601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42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面试技巧培训</a:t>
            </a:r>
          </a:p>
        </p:txBody>
      </p:sp>
      <p:sp>
        <p:nvSpPr>
          <p:cNvPr id="26" name="Text 5"/>
          <p:cNvSpPr txBox="1"/>
          <p:nvPr/>
        </p:nvSpPr>
        <p:spPr>
          <a:xfrm>
            <a:off x="365759" y="2028016"/>
            <a:ext cx="5943601" cy="2416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i="1">
                <a:solidFill>
                  <a:srgbClr val="14A085"/>
                </a:solidFill>
              </a:defRPr>
            </a:lvl1pPr>
          </a:lstStyle>
          <a:p>
            <a:pPr/>
            <a:r>
              <a:t>Interview Skills Training</a:t>
            </a:r>
          </a:p>
        </p:txBody>
      </p:sp>
      <p:sp>
        <p:nvSpPr>
          <p:cNvPr id="27" name="Shape 6"/>
          <p:cNvSpPr/>
          <p:nvPr/>
        </p:nvSpPr>
        <p:spPr>
          <a:xfrm>
            <a:off x="365759" y="2487167"/>
            <a:ext cx="2194562" cy="45721"/>
          </a:xfrm>
          <a:prstGeom prst="rect">
            <a:avLst/>
          </a:prstGeom>
          <a:solidFill>
            <a:srgbClr val="F4C430"/>
          </a:solidFill>
          <a:ln w="12700">
            <a:solidFill>
              <a:srgbClr val="F4C43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8" name="Text 7"/>
          <p:cNvSpPr txBox="1"/>
          <p:nvPr/>
        </p:nvSpPr>
        <p:spPr>
          <a:xfrm>
            <a:off x="365759" y="2756915"/>
            <a:ext cx="59436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300">
                <a:solidFill>
                  <a:srgbClr val="AAB8D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适用对象：各部门主管 · 人事部同事</a:t>
            </a:r>
          </a:p>
        </p:txBody>
      </p:sp>
      <p:sp>
        <p:nvSpPr>
          <p:cNvPr id="29" name="Text 8"/>
          <p:cNvSpPr txBox="1"/>
          <p:nvPr/>
        </p:nvSpPr>
        <p:spPr>
          <a:xfrm>
            <a:off x="365759" y="4235450"/>
            <a:ext cx="5943601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200">
                <a:solidFill>
                  <a:srgbClr val="7A93B8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甄选人才  ·  科学评估  ·  精准决策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5F7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0"/>
          <p:cNvSpPr/>
          <p:nvPr/>
        </p:nvSpPr>
        <p:spPr>
          <a:xfrm>
            <a:off x="0" y="-1"/>
            <a:ext cx="9144000" cy="777242"/>
          </a:xfrm>
          <a:prstGeom prst="rect">
            <a:avLst/>
          </a:prstGeom>
          <a:solidFill>
            <a:srgbClr val="1B2A5A"/>
          </a:solidFill>
          <a:ln w="12700">
            <a:solidFill>
              <a:srgbClr val="1B2A5A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2" name="Text 1"/>
          <p:cNvSpPr txBox="1"/>
          <p:nvPr/>
        </p:nvSpPr>
        <p:spPr>
          <a:xfrm>
            <a:off x="365759" y="198120"/>
            <a:ext cx="8229601" cy="381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2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课程内容概览</a:t>
            </a:r>
          </a:p>
        </p:txBody>
      </p:sp>
      <p:sp>
        <p:nvSpPr>
          <p:cNvPr id="33" name="Shape 2"/>
          <p:cNvSpPr/>
          <p:nvPr/>
        </p:nvSpPr>
        <p:spPr>
          <a:xfrm>
            <a:off x="274320" y="1005839"/>
            <a:ext cx="4114801" cy="1078993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34" name="Shape 3"/>
          <p:cNvSpPr/>
          <p:nvPr/>
        </p:nvSpPr>
        <p:spPr>
          <a:xfrm>
            <a:off x="274320" y="1005839"/>
            <a:ext cx="502920" cy="1078993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35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8327" y="1261872"/>
            <a:ext cx="384049" cy="384049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Text 4"/>
          <p:cNvSpPr txBox="1"/>
          <p:nvPr/>
        </p:nvSpPr>
        <p:spPr>
          <a:xfrm>
            <a:off x="841247" y="1153590"/>
            <a:ext cx="457201" cy="134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100">
                <a:solidFill>
                  <a:srgbClr val="0D7377"/>
                </a:solidFill>
              </a:defRPr>
            </a:lvl1pPr>
          </a:lstStyle>
          <a:p>
            <a:pPr/>
            <a:r>
              <a:t>01</a:t>
            </a:r>
          </a:p>
        </p:txBody>
      </p:sp>
      <p:sp>
        <p:nvSpPr>
          <p:cNvPr id="37" name="Text 5"/>
          <p:cNvSpPr txBox="1"/>
          <p:nvPr/>
        </p:nvSpPr>
        <p:spPr>
          <a:xfrm>
            <a:off x="841247" y="1345184"/>
            <a:ext cx="3200401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4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面试前的准备</a:t>
            </a:r>
          </a:p>
        </p:txBody>
      </p:sp>
      <p:sp>
        <p:nvSpPr>
          <p:cNvPr id="38" name="Text 6"/>
          <p:cNvSpPr txBox="1"/>
          <p:nvPr/>
        </p:nvSpPr>
        <p:spPr>
          <a:xfrm>
            <a:off x="841247" y="1735327"/>
            <a:ext cx="32004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岗位分析 · 评估标准 · 题目设计</a:t>
            </a:r>
          </a:p>
        </p:txBody>
      </p:sp>
      <p:sp>
        <p:nvSpPr>
          <p:cNvPr id="39" name="Shape 7"/>
          <p:cNvSpPr/>
          <p:nvPr/>
        </p:nvSpPr>
        <p:spPr>
          <a:xfrm>
            <a:off x="4754879" y="1005839"/>
            <a:ext cx="4114801" cy="1078993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40" name="Shape 8"/>
          <p:cNvSpPr/>
          <p:nvPr/>
        </p:nvSpPr>
        <p:spPr>
          <a:xfrm>
            <a:off x="4754879" y="1005839"/>
            <a:ext cx="502920" cy="1078993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41" name="Image 1" descr="Imag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818888" y="1261872"/>
            <a:ext cx="384049" cy="384049"/>
          </a:xfrm>
          <a:prstGeom prst="rect">
            <a:avLst/>
          </a:prstGeom>
          <a:ln w="12700">
            <a:miter lim="400000"/>
          </a:ln>
        </p:spPr>
      </p:pic>
      <p:sp>
        <p:nvSpPr>
          <p:cNvPr id="42" name="Text 9"/>
          <p:cNvSpPr txBox="1"/>
          <p:nvPr/>
        </p:nvSpPr>
        <p:spPr>
          <a:xfrm>
            <a:off x="5321808" y="1153590"/>
            <a:ext cx="457201" cy="134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100">
                <a:solidFill>
                  <a:srgbClr val="0D7377"/>
                </a:solidFill>
              </a:defRPr>
            </a:lvl1pPr>
          </a:lstStyle>
          <a:p>
            <a:pPr/>
            <a:r>
              <a:t>02</a:t>
            </a:r>
          </a:p>
        </p:txBody>
      </p:sp>
      <p:sp>
        <p:nvSpPr>
          <p:cNvPr id="43" name="Text 10"/>
          <p:cNvSpPr txBox="1"/>
          <p:nvPr/>
        </p:nvSpPr>
        <p:spPr>
          <a:xfrm>
            <a:off x="5321808" y="1345184"/>
            <a:ext cx="3200401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4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面试中的技巧</a:t>
            </a:r>
          </a:p>
        </p:txBody>
      </p:sp>
      <p:sp>
        <p:nvSpPr>
          <p:cNvPr id="44" name="Text 11"/>
          <p:cNvSpPr txBox="1"/>
          <p:nvPr/>
        </p:nvSpPr>
        <p:spPr>
          <a:xfrm>
            <a:off x="5321808" y="1735327"/>
            <a:ext cx="32004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开场破冰 · 提问技巧 · 倾听与追问</a:t>
            </a:r>
          </a:p>
        </p:txBody>
      </p:sp>
      <p:sp>
        <p:nvSpPr>
          <p:cNvPr id="45" name="Shape 12"/>
          <p:cNvSpPr/>
          <p:nvPr/>
        </p:nvSpPr>
        <p:spPr>
          <a:xfrm>
            <a:off x="274320" y="2267711"/>
            <a:ext cx="4114801" cy="1078993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46" name="Shape 13"/>
          <p:cNvSpPr/>
          <p:nvPr/>
        </p:nvSpPr>
        <p:spPr>
          <a:xfrm>
            <a:off x="274320" y="2267711"/>
            <a:ext cx="502920" cy="1078993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47" name="Image 2" descr="Image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38327" y="2523744"/>
            <a:ext cx="384049" cy="384049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Text 14"/>
          <p:cNvSpPr txBox="1"/>
          <p:nvPr/>
        </p:nvSpPr>
        <p:spPr>
          <a:xfrm>
            <a:off x="841247" y="2415462"/>
            <a:ext cx="457201" cy="1342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100">
                <a:solidFill>
                  <a:srgbClr val="0D7377"/>
                </a:solidFill>
              </a:defRPr>
            </a:lvl1pPr>
          </a:lstStyle>
          <a:p>
            <a:pPr/>
            <a:r>
              <a:t>03</a:t>
            </a:r>
          </a:p>
        </p:txBody>
      </p:sp>
      <p:sp>
        <p:nvSpPr>
          <p:cNvPr id="49" name="Text 15"/>
          <p:cNvSpPr txBox="1"/>
          <p:nvPr/>
        </p:nvSpPr>
        <p:spPr>
          <a:xfrm>
            <a:off x="841247" y="2607055"/>
            <a:ext cx="3200401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4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候选人评估方法</a:t>
            </a:r>
          </a:p>
        </p:txBody>
      </p:sp>
      <p:sp>
        <p:nvSpPr>
          <p:cNvPr id="50" name="Text 16"/>
          <p:cNvSpPr txBox="1"/>
          <p:nvPr/>
        </p:nvSpPr>
        <p:spPr>
          <a:xfrm>
            <a:off x="841247" y="2997200"/>
            <a:ext cx="32004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STAR法则 · 能力素质评分</a:t>
            </a:r>
          </a:p>
        </p:txBody>
      </p:sp>
      <p:sp>
        <p:nvSpPr>
          <p:cNvPr id="51" name="Shape 17"/>
          <p:cNvSpPr/>
          <p:nvPr/>
        </p:nvSpPr>
        <p:spPr>
          <a:xfrm>
            <a:off x="4754879" y="2267711"/>
            <a:ext cx="4114801" cy="1078993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52" name="Shape 18"/>
          <p:cNvSpPr/>
          <p:nvPr/>
        </p:nvSpPr>
        <p:spPr>
          <a:xfrm>
            <a:off x="4754879" y="2267711"/>
            <a:ext cx="502920" cy="1078993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53" name="Image 3" descr="Image 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818888" y="2523744"/>
            <a:ext cx="384049" cy="384049"/>
          </a:xfrm>
          <a:prstGeom prst="rect">
            <a:avLst/>
          </a:prstGeom>
          <a:ln w="12700">
            <a:miter lim="400000"/>
          </a:ln>
        </p:spPr>
      </p:pic>
      <p:sp>
        <p:nvSpPr>
          <p:cNvPr id="54" name="Text 19"/>
          <p:cNvSpPr txBox="1"/>
          <p:nvPr/>
        </p:nvSpPr>
        <p:spPr>
          <a:xfrm>
            <a:off x="5321808" y="2415462"/>
            <a:ext cx="457201" cy="1342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100">
                <a:solidFill>
                  <a:srgbClr val="0D7377"/>
                </a:solidFill>
              </a:defRPr>
            </a:lvl1pPr>
          </a:lstStyle>
          <a:p>
            <a:pPr/>
            <a:r>
              <a:t>04</a:t>
            </a:r>
          </a:p>
        </p:txBody>
      </p:sp>
      <p:sp>
        <p:nvSpPr>
          <p:cNvPr id="55" name="Text 20"/>
          <p:cNvSpPr txBox="1"/>
          <p:nvPr/>
        </p:nvSpPr>
        <p:spPr>
          <a:xfrm>
            <a:off x="5321808" y="2607055"/>
            <a:ext cx="3200401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4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常见偏差与陷阱</a:t>
            </a:r>
          </a:p>
        </p:txBody>
      </p:sp>
      <p:sp>
        <p:nvSpPr>
          <p:cNvPr id="56" name="Text 21"/>
          <p:cNvSpPr txBox="1"/>
          <p:nvPr/>
        </p:nvSpPr>
        <p:spPr>
          <a:xfrm>
            <a:off x="5321808" y="2997200"/>
            <a:ext cx="32004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主观偏见 · 晕轮效应 · 克服方法</a:t>
            </a:r>
          </a:p>
        </p:txBody>
      </p:sp>
      <p:sp>
        <p:nvSpPr>
          <p:cNvPr id="57" name="Shape 22"/>
          <p:cNvSpPr/>
          <p:nvPr/>
        </p:nvSpPr>
        <p:spPr>
          <a:xfrm>
            <a:off x="274320" y="3529584"/>
            <a:ext cx="4114801" cy="1078993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58" name="Shape 23"/>
          <p:cNvSpPr/>
          <p:nvPr/>
        </p:nvSpPr>
        <p:spPr>
          <a:xfrm>
            <a:off x="274320" y="3529584"/>
            <a:ext cx="502920" cy="1078993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59" name="Image 4" descr="Image 4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338327" y="3785615"/>
            <a:ext cx="384049" cy="384049"/>
          </a:xfrm>
          <a:prstGeom prst="rect">
            <a:avLst/>
          </a:prstGeom>
          <a:ln w="12700">
            <a:miter lim="400000"/>
          </a:ln>
        </p:spPr>
      </p:pic>
      <p:sp>
        <p:nvSpPr>
          <p:cNvPr id="60" name="Text 24"/>
          <p:cNvSpPr txBox="1"/>
          <p:nvPr/>
        </p:nvSpPr>
        <p:spPr>
          <a:xfrm>
            <a:off x="841247" y="3677334"/>
            <a:ext cx="457201" cy="134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100">
                <a:solidFill>
                  <a:srgbClr val="0D7377"/>
                </a:solidFill>
              </a:defRPr>
            </a:lvl1pPr>
          </a:lstStyle>
          <a:p>
            <a:pPr/>
            <a:r>
              <a:t>05</a:t>
            </a:r>
          </a:p>
        </p:txBody>
      </p:sp>
      <p:sp>
        <p:nvSpPr>
          <p:cNvPr id="61" name="Text 25"/>
          <p:cNvSpPr txBox="1"/>
          <p:nvPr/>
        </p:nvSpPr>
        <p:spPr>
          <a:xfrm>
            <a:off x="841247" y="3868927"/>
            <a:ext cx="3200401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4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面试官的职业形象</a:t>
            </a:r>
          </a:p>
        </p:txBody>
      </p:sp>
      <p:sp>
        <p:nvSpPr>
          <p:cNvPr id="62" name="Text 26"/>
          <p:cNvSpPr txBox="1"/>
          <p:nvPr/>
        </p:nvSpPr>
        <p:spPr>
          <a:xfrm>
            <a:off x="841247" y="4259072"/>
            <a:ext cx="32004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雇主品牌 · 候选人体验</a:t>
            </a:r>
          </a:p>
        </p:txBody>
      </p:sp>
      <p:sp>
        <p:nvSpPr>
          <p:cNvPr id="63" name="Shape 27"/>
          <p:cNvSpPr/>
          <p:nvPr/>
        </p:nvSpPr>
        <p:spPr>
          <a:xfrm>
            <a:off x="4754879" y="3529584"/>
            <a:ext cx="4114801" cy="1078993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64" name="Shape 28"/>
          <p:cNvSpPr/>
          <p:nvPr/>
        </p:nvSpPr>
        <p:spPr>
          <a:xfrm>
            <a:off x="4754879" y="3529584"/>
            <a:ext cx="502920" cy="1078993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65" name="Image 5" descr="Image 5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4818888" y="3785615"/>
            <a:ext cx="384049" cy="384049"/>
          </a:xfrm>
          <a:prstGeom prst="rect">
            <a:avLst/>
          </a:prstGeom>
          <a:ln w="12700">
            <a:miter lim="400000"/>
          </a:ln>
        </p:spPr>
      </p:pic>
      <p:sp>
        <p:nvSpPr>
          <p:cNvPr id="66" name="Text 29"/>
          <p:cNvSpPr txBox="1"/>
          <p:nvPr/>
        </p:nvSpPr>
        <p:spPr>
          <a:xfrm>
            <a:off x="5321808" y="3677334"/>
            <a:ext cx="457201" cy="134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100">
                <a:solidFill>
                  <a:srgbClr val="0D7377"/>
                </a:solidFill>
              </a:defRPr>
            </a:lvl1pPr>
          </a:lstStyle>
          <a:p>
            <a:pPr/>
            <a:r>
              <a:t>06</a:t>
            </a:r>
          </a:p>
        </p:txBody>
      </p:sp>
      <p:sp>
        <p:nvSpPr>
          <p:cNvPr id="67" name="Text 30"/>
          <p:cNvSpPr txBox="1"/>
          <p:nvPr/>
        </p:nvSpPr>
        <p:spPr>
          <a:xfrm>
            <a:off x="5321808" y="3868927"/>
            <a:ext cx="3200401" cy="254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4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录用决策与复盘</a:t>
            </a:r>
          </a:p>
        </p:txBody>
      </p:sp>
      <p:sp>
        <p:nvSpPr>
          <p:cNvPr id="68" name="Text 31"/>
          <p:cNvSpPr txBox="1"/>
          <p:nvPr/>
        </p:nvSpPr>
        <p:spPr>
          <a:xfrm>
            <a:off x="5321808" y="4259072"/>
            <a:ext cx="32004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评估汇总 · 决策流程 · 持续优化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D737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0"/>
          <p:cNvSpPr/>
          <p:nvPr/>
        </p:nvSpPr>
        <p:spPr>
          <a:xfrm>
            <a:off x="0" y="0"/>
            <a:ext cx="3200400" cy="5143500"/>
          </a:xfrm>
          <a:prstGeom prst="rect">
            <a:avLst/>
          </a:prstGeom>
          <a:solidFill>
            <a:srgbClr val="0B6164"/>
          </a:solidFill>
          <a:ln w="12700">
            <a:solidFill>
              <a:srgbClr val="0B6164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71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51560" y="1645920"/>
            <a:ext cx="1097281" cy="1097281"/>
          </a:xfrm>
          <a:prstGeom prst="rect">
            <a:avLst/>
          </a:prstGeom>
          <a:ln w="12700">
            <a:miter lim="400000"/>
          </a:ln>
        </p:spPr>
      </p:pic>
      <p:sp>
        <p:nvSpPr>
          <p:cNvPr id="72" name="Text 1"/>
          <p:cNvSpPr txBox="1"/>
          <p:nvPr/>
        </p:nvSpPr>
        <p:spPr>
          <a:xfrm>
            <a:off x="91439" y="227905"/>
            <a:ext cx="3017522" cy="9157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7200"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/>
            <a:r>
              <a:t>01</a:t>
            </a:r>
          </a:p>
        </p:txBody>
      </p:sp>
      <p:sp>
        <p:nvSpPr>
          <p:cNvPr id="73" name="Text 2"/>
          <p:cNvSpPr txBox="1"/>
          <p:nvPr/>
        </p:nvSpPr>
        <p:spPr>
          <a:xfrm>
            <a:off x="3474720" y="1430020"/>
            <a:ext cx="5303521" cy="134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面试前的</a:t>
            </a:r>
          </a:p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充分准备</a:t>
            </a:r>
          </a:p>
        </p:txBody>
      </p:sp>
      <p:sp>
        <p:nvSpPr>
          <p:cNvPr id="74" name="Text 3"/>
          <p:cNvSpPr txBox="1"/>
          <p:nvPr/>
        </p:nvSpPr>
        <p:spPr>
          <a:xfrm>
            <a:off x="3474720" y="3112770"/>
            <a:ext cx="5303521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>
                <a:solidFill>
                  <a:srgbClr val="B2EBF2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做好准备，才能发现真正的人才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5F7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0"/>
          <p:cNvSpPr/>
          <p:nvPr/>
        </p:nvSpPr>
        <p:spPr>
          <a:xfrm>
            <a:off x="0" y="-1"/>
            <a:ext cx="9144000" cy="777242"/>
          </a:xfrm>
          <a:prstGeom prst="rect">
            <a:avLst/>
          </a:prstGeom>
          <a:solidFill>
            <a:srgbClr val="1B2A5A"/>
          </a:solidFill>
          <a:ln w="12700">
            <a:solidFill>
              <a:srgbClr val="1B2A5A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77" name="Text 1"/>
          <p:cNvSpPr txBox="1"/>
          <p:nvPr/>
        </p:nvSpPr>
        <p:spPr>
          <a:xfrm>
            <a:off x="365759" y="210820"/>
            <a:ext cx="82296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01  面试前的准备</a:t>
            </a:r>
          </a:p>
        </p:txBody>
      </p:sp>
      <p:sp>
        <p:nvSpPr>
          <p:cNvPr id="78" name="Shape 2"/>
          <p:cNvSpPr/>
          <p:nvPr/>
        </p:nvSpPr>
        <p:spPr>
          <a:xfrm>
            <a:off x="228600" y="960119"/>
            <a:ext cx="2743200" cy="3840481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270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79" name="Shape 3"/>
          <p:cNvSpPr/>
          <p:nvPr/>
        </p:nvSpPr>
        <p:spPr>
          <a:xfrm>
            <a:off x="228600" y="960119"/>
            <a:ext cx="2743200" cy="640081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80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20040" y="1024127"/>
            <a:ext cx="411481" cy="411482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ext 4"/>
          <p:cNvSpPr txBox="1"/>
          <p:nvPr/>
        </p:nvSpPr>
        <p:spPr>
          <a:xfrm>
            <a:off x="777239" y="1156716"/>
            <a:ext cx="2103122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明确岗位要求</a:t>
            </a:r>
          </a:p>
        </p:txBody>
      </p:sp>
      <p:sp>
        <p:nvSpPr>
          <p:cNvPr id="82" name="Shape 5"/>
          <p:cNvSpPr/>
          <p:nvPr/>
        </p:nvSpPr>
        <p:spPr>
          <a:xfrm>
            <a:off x="365759" y="1773935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83" name="Text 6"/>
          <p:cNvSpPr txBox="1"/>
          <p:nvPr/>
        </p:nvSpPr>
        <p:spPr>
          <a:xfrm>
            <a:off x="621791" y="1895348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深入理解JD中的技能与经验要求</a:t>
            </a:r>
          </a:p>
        </p:txBody>
      </p:sp>
      <p:sp>
        <p:nvSpPr>
          <p:cNvPr id="84" name="Shape 7"/>
          <p:cNvSpPr/>
          <p:nvPr/>
        </p:nvSpPr>
        <p:spPr>
          <a:xfrm>
            <a:off x="365759" y="2450592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85" name="Text 8"/>
          <p:cNvSpPr txBox="1"/>
          <p:nvPr/>
        </p:nvSpPr>
        <p:spPr>
          <a:xfrm>
            <a:off x="621791" y="2483104"/>
            <a:ext cx="22860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与用人部门沟通：该岗位核心痛点是什么？</a:t>
            </a:r>
          </a:p>
        </p:txBody>
      </p:sp>
      <p:sp>
        <p:nvSpPr>
          <p:cNvPr id="86" name="Shape 9"/>
          <p:cNvSpPr/>
          <p:nvPr/>
        </p:nvSpPr>
        <p:spPr>
          <a:xfrm>
            <a:off x="365759" y="3127248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87" name="Text 10"/>
          <p:cNvSpPr txBox="1"/>
          <p:nvPr/>
        </p:nvSpPr>
        <p:spPr>
          <a:xfrm>
            <a:off x="621791" y="3248659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区分「必须具备」与「加分项」</a:t>
            </a:r>
          </a:p>
        </p:txBody>
      </p:sp>
      <p:sp>
        <p:nvSpPr>
          <p:cNvPr id="88" name="Shape 11"/>
          <p:cNvSpPr/>
          <p:nvPr/>
        </p:nvSpPr>
        <p:spPr>
          <a:xfrm>
            <a:off x="365759" y="3803903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89" name="Text 12"/>
          <p:cNvSpPr txBox="1"/>
          <p:nvPr/>
        </p:nvSpPr>
        <p:spPr>
          <a:xfrm>
            <a:off x="621791" y="3925316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明确团队文化与价值观匹配要求</a:t>
            </a:r>
          </a:p>
        </p:txBody>
      </p:sp>
      <p:sp>
        <p:nvSpPr>
          <p:cNvPr id="90" name="Shape 13"/>
          <p:cNvSpPr/>
          <p:nvPr/>
        </p:nvSpPr>
        <p:spPr>
          <a:xfrm>
            <a:off x="3154679" y="960119"/>
            <a:ext cx="2743201" cy="3840481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270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91" name="Shape 14"/>
          <p:cNvSpPr/>
          <p:nvPr/>
        </p:nvSpPr>
        <p:spPr>
          <a:xfrm>
            <a:off x="3154679" y="960119"/>
            <a:ext cx="2743201" cy="640081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92" name="Image 1" descr="Imag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46120" y="1024127"/>
            <a:ext cx="411481" cy="411482"/>
          </a:xfrm>
          <a:prstGeom prst="rect">
            <a:avLst/>
          </a:prstGeom>
          <a:ln w="12700">
            <a:miter lim="400000"/>
          </a:ln>
        </p:spPr>
      </p:pic>
      <p:sp>
        <p:nvSpPr>
          <p:cNvPr id="93" name="Text 15"/>
          <p:cNvSpPr txBox="1"/>
          <p:nvPr/>
        </p:nvSpPr>
        <p:spPr>
          <a:xfrm>
            <a:off x="3703320" y="1156716"/>
            <a:ext cx="210312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设计评估标准</a:t>
            </a:r>
          </a:p>
        </p:txBody>
      </p:sp>
      <p:sp>
        <p:nvSpPr>
          <p:cNvPr id="94" name="Shape 16"/>
          <p:cNvSpPr/>
          <p:nvPr/>
        </p:nvSpPr>
        <p:spPr>
          <a:xfrm>
            <a:off x="3291840" y="1773935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95" name="Text 17"/>
          <p:cNvSpPr txBox="1"/>
          <p:nvPr/>
        </p:nvSpPr>
        <p:spPr>
          <a:xfrm>
            <a:off x="3547871" y="1806448"/>
            <a:ext cx="22860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建立统一的能力评估维度（如：领导力、执行力）</a:t>
            </a:r>
          </a:p>
        </p:txBody>
      </p:sp>
      <p:sp>
        <p:nvSpPr>
          <p:cNvPr id="96" name="Shape 18"/>
          <p:cNvSpPr/>
          <p:nvPr/>
        </p:nvSpPr>
        <p:spPr>
          <a:xfrm>
            <a:off x="3291840" y="2450592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97" name="Text 19"/>
          <p:cNvSpPr txBox="1"/>
          <p:nvPr/>
        </p:nvSpPr>
        <p:spPr>
          <a:xfrm>
            <a:off x="3547871" y="2572004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为每个维度设定1-5分评分标准</a:t>
            </a:r>
          </a:p>
        </p:txBody>
      </p:sp>
      <p:sp>
        <p:nvSpPr>
          <p:cNvPr id="98" name="Shape 20"/>
          <p:cNvSpPr/>
          <p:nvPr/>
        </p:nvSpPr>
        <p:spPr>
          <a:xfrm>
            <a:off x="3291840" y="3127248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99" name="Text 21"/>
          <p:cNvSpPr txBox="1"/>
          <p:nvPr/>
        </p:nvSpPr>
        <p:spPr>
          <a:xfrm>
            <a:off x="3547871" y="3248659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多位面试官提前对齐评估口径</a:t>
            </a:r>
          </a:p>
        </p:txBody>
      </p:sp>
      <p:sp>
        <p:nvSpPr>
          <p:cNvPr id="100" name="Shape 22"/>
          <p:cNvSpPr/>
          <p:nvPr/>
        </p:nvSpPr>
        <p:spPr>
          <a:xfrm>
            <a:off x="3291840" y="3803903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01" name="Text 23"/>
          <p:cNvSpPr txBox="1"/>
          <p:nvPr/>
        </p:nvSpPr>
        <p:spPr>
          <a:xfrm>
            <a:off x="3547871" y="3925316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避免即兴发挥，保证评估一致性</a:t>
            </a:r>
          </a:p>
        </p:txBody>
      </p:sp>
      <p:sp>
        <p:nvSpPr>
          <p:cNvPr id="102" name="Shape 24"/>
          <p:cNvSpPr/>
          <p:nvPr/>
        </p:nvSpPr>
        <p:spPr>
          <a:xfrm>
            <a:off x="6080759" y="960119"/>
            <a:ext cx="2743201" cy="3840481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270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103" name="Shape 25"/>
          <p:cNvSpPr/>
          <p:nvPr/>
        </p:nvSpPr>
        <p:spPr>
          <a:xfrm>
            <a:off x="6080759" y="960119"/>
            <a:ext cx="2743201" cy="640081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104" name="Image 2" descr="Image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172200" y="1024127"/>
            <a:ext cx="411481" cy="411482"/>
          </a:xfrm>
          <a:prstGeom prst="rect">
            <a:avLst/>
          </a:prstGeom>
          <a:ln w="12700">
            <a:miter lim="400000"/>
          </a:ln>
        </p:spPr>
      </p:pic>
      <p:sp>
        <p:nvSpPr>
          <p:cNvPr id="105" name="Text 26"/>
          <p:cNvSpPr txBox="1"/>
          <p:nvPr/>
        </p:nvSpPr>
        <p:spPr>
          <a:xfrm>
            <a:off x="6629400" y="1156716"/>
            <a:ext cx="210312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准备面试题目</a:t>
            </a:r>
          </a:p>
        </p:txBody>
      </p:sp>
      <p:sp>
        <p:nvSpPr>
          <p:cNvPr id="106" name="Shape 27"/>
          <p:cNvSpPr/>
          <p:nvPr/>
        </p:nvSpPr>
        <p:spPr>
          <a:xfrm>
            <a:off x="6217920" y="1773935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07" name="Text 28"/>
          <p:cNvSpPr txBox="1"/>
          <p:nvPr/>
        </p:nvSpPr>
        <p:spPr>
          <a:xfrm>
            <a:off x="6473952" y="1895348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至少准备8-10道有针对性的问题</a:t>
            </a:r>
          </a:p>
        </p:txBody>
      </p:sp>
      <p:sp>
        <p:nvSpPr>
          <p:cNvPr id="108" name="Shape 29"/>
          <p:cNvSpPr/>
          <p:nvPr/>
        </p:nvSpPr>
        <p:spPr>
          <a:xfrm>
            <a:off x="6217920" y="2450592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09" name="Text 30"/>
          <p:cNvSpPr txBox="1"/>
          <p:nvPr/>
        </p:nvSpPr>
        <p:spPr>
          <a:xfrm>
            <a:off x="6473952" y="2572004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行为类问题："请描述一次……"</a:t>
            </a:r>
          </a:p>
        </p:txBody>
      </p:sp>
      <p:sp>
        <p:nvSpPr>
          <p:cNvPr id="110" name="Shape 31"/>
          <p:cNvSpPr/>
          <p:nvPr/>
        </p:nvSpPr>
        <p:spPr>
          <a:xfrm>
            <a:off x="6217920" y="3127248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11" name="Text 32"/>
          <p:cNvSpPr txBox="1"/>
          <p:nvPr/>
        </p:nvSpPr>
        <p:spPr>
          <a:xfrm>
            <a:off x="6473952" y="3248659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情景类问题："如果遇到……你会？"</a:t>
            </a:r>
          </a:p>
        </p:txBody>
      </p:sp>
      <p:sp>
        <p:nvSpPr>
          <p:cNvPr id="112" name="Shape 33"/>
          <p:cNvSpPr/>
          <p:nvPr/>
        </p:nvSpPr>
        <p:spPr>
          <a:xfrm>
            <a:off x="6217920" y="3803903"/>
            <a:ext cx="182881" cy="18288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13" name="Text 34"/>
          <p:cNvSpPr txBox="1"/>
          <p:nvPr/>
        </p:nvSpPr>
        <p:spPr>
          <a:xfrm>
            <a:off x="6473952" y="3925316"/>
            <a:ext cx="228600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提前了解候选人简历，个性化提问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2A5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0"/>
          <p:cNvSpPr/>
          <p:nvPr/>
        </p:nvSpPr>
        <p:spPr>
          <a:xfrm>
            <a:off x="5943600" y="0"/>
            <a:ext cx="3200400" cy="5143500"/>
          </a:xfrm>
          <a:prstGeom prst="rect">
            <a:avLst/>
          </a:prstGeom>
          <a:solidFill>
            <a:srgbClr val="141F3D"/>
          </a:solidFill>
          <a:ln w="12700">
            <a:solidFill>
              <a:srgbClr val="141F3D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116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83680" y="1737360"/>
            <a:ext cx="1097281" cy="1097281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Text 1"/>
          <p:cNvSpPr txBox="1"/>
          <p:nvPr/>
        </p:nvSpPr>
        <p:spPr>
          <a:xfrm>
            <a:off x="6035040" y="227905"/>
            <a:ext cx="2926081" cy="9157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7200"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/>
            <a:r>
              <a:t>02</a:t>
            </a:r>
          </a:p>
        </p:txBody>
      </p:sp>
      <p:sp>
        <p:nvSpPr>
          <p:cNvPr id="118" name="Text 2"/>
          <p:cNvSpPr txBox="1"/>
          <p:nvPr/>
        </p:nvSpPr>
        <p:spPr>
          <a:xfrm>
            <a:off x="457199" y="1430020"/>
            <a:ext cx="5303522" cy="134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面试中的</a:t>
            </a:r>
          </a:p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关键技巧</a:t>
            </a:r>
          </a:p>
        </p:txBody>
      </p:sp>
      <p:sp>
        <p:nvSpPr>
          <p:cNvPr id="119" name="Text 3"/>
          <p:cNvSpPr txBox="1"/>
          <p:nvPr/>
        </p:nvSpPr>
        <p:spPr>
          <a:xfrm>
            <a:off x="457199" y="3112770"/>
            <a:ext cx="5303522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>
                <a:solidFill>
                  <a:srgbClr val="AAB8D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问对问题，听到真实答案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5F7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0"/>
          <p:cNvSpPr/>
          <p:nvPr/>
        </p:nvSpPr>
        <p:spPr>
          <a:xfrm>
            <a:off x="0" y="-1"/>
            <a:ext cx="9144000" cy="777242"/>
          </a:xfrm>
          <a:prstGeom prst="rect">
            <a:avLst/>
          </a:prstGeom>
          <a:solidFill>
            <a:srgbClr val="1B2A5A"/>
          </a:solidFill>
          <a:ln w="12700">
            <a:solidFill>
              <a:srgbClr val="1B2A5A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22" name="Text 1"/>
          <p:cNvSpPr txBox="1"/>
          <p:nvPr/>
        </p:nvSpPr>
        <p:spPr>
          <a:xfrm>
            <a:off x="365759" y="210820"/>
            <a:ext cx="82296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02  面试流程与提问技巧</a:t>
            </a:r>
          </a:p>
        </p:txBody>
      </p:sp>
      <p:sp>
        <p:nvSpPr>
          <p:cNvPr id="123" name="Shape 2"/>
          <p:cNvSpPr/>
          <p:nvPr/>
        </p:nvSpPr>
        <p:spPr>
          <a:xfrm>
            <a:off x="1536191" y="1508760"/>
            <a:ext cx="457201" cy="109729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24" name="Shape 3"/>
          <p:cNvSpPr/>
          <p:nvPr/>
        </p:nvSpPr>
        <p:spPr>
          <a:xfrm>
            <a:off x="539495" y="1051560"/>
            <a:ext cx="731522" cy="731521"/>
          </a:xfrm>
          <a:prstGeom prst="ellipse">
            <a:avLst/>
          </a:prstGeom>
          <a:solidFill>
            <a:srgbClr val="2196F3"/>
          </a:solidFill>
          <a:ln w="12700">
            <a:solidFill>
              <a:srgbClr val="2196F3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25" name="Text 4"/>
          <p:cNvSpPr txBox="1"/>
          <p:nvPr/>
        </p:nvSpPr>
        <p:spPr>
          <a:xfrm>
            <a:off x="539495" y="1296496"/>
            <a:ext cx="731522" cy="2416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>
                <a:solidFill>
                  <a:srgbClr val="FFFFFF"/>
                </a:solidFill>
              </a:defRPr>
            </a:lvl1pPr>
          </a:lstStyle>
          <a:p>
            <a:pPr/>
            <a:r>
              <a:t>1</a:t>
            </a:r>
          </a:p>
        </p:txBody>
      </p:sp>
      <p:sp>
        <p:nvSpPr>
          <p:cNvPr id="126" name="Text 5"/>
          <p:cNvSpPr txBox="1"/>
          <p:nvPr/>
        </p:nvSpPr>
        <p:spPr>
          <a:xfrm>
            <a:off x="274320" y="2098039"/>
            <a:ext cx="126187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开场破冰</a:t>
            </a:r>
          </a:p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(5 min)</a:t>
            </a:r>
          </a:p>
        </p:txBody>
      </p:sp>
      <p:sp>
        <p:nvSpPr>
          <p:cNvPr id="127" name="Shape 6"/>
          <p:cNvSpPr/>
          <p:nvPr/>
        </p:nvSpPr>
        <p:spPr>
          <a:xfrm>
            <a:off x="274320" y="2743200"/>
            <a:ext cx="1261873" cy="731521"/>
          </a:xfrm>
          <a:prstGeom prst="rect">
            <a:avLst/>
          </a:prstGeom>
          <a:solidFill>
            <a:srgbClr val="2196F3">
              <a:alpha val="15000"/>
            </a:srgbClr>
          </a:solidFill>
          <a:ln w="12700">
            <a:solidFill>
              <a:srgbClr val="2196F3">
                <a:alpha val="5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28" name="Text 7"/>
          <p:cNvSpPr txBox="1"/>
          <p:nvPr/>
        </p:nvSpPr>
        <p:spPr>
          <a:xfrm>
            <a:off x="274320" y="2893060"/>
            <a:ext cx="1261873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自我介绍</a:t>
            </a:r>
          </a:p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营造轻松氛围</a:t>
            </a:r>
          </a:p>
        </p:txBody>
      </p:sp>
      <p:sp>
        <p:nvSpPr>
          <p:cNvPr id="129" name="Shape 8"/>
          <p:cNvSpPr/>
          <p:nvPr/>
        </p:nvSpPr>
        <p:spPr>
          <a:xfrm>
            <a:off x="3255264" y="1508760"/>
            <a:ext cx="457201" cy="109729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30" name="Shape 9"/>
          <p:cNvSpPr/>
          <p:nvPr/>
        </p:nvSpPr>
        <p:spPr>
          <a:xfrm>
            <a:off x="2258567" y="1051560"/>
            <a:ext cx="731521" cy="731521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31" name="Text 10"/>
          <p:cNvSpPr txBox="1"/>
          <p:nvPr/>
        </p:nvSpPr>
        <p:spPr>
          <a:xfrm>
            <a:off x="2258567" y="1296496"/>
            <a:ext cx="731521" cy="2416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>
                <a:solidFill>
                  <a:srgbClr val="FFFFFF"/>
                </a:solidFill>
              </a:defRPr>
            </a:lvl1pPr>
          </a:lstStyle>
          <a:p>
            <a:pPr/>
            <a:r>
              <a:t>2</a:t>
            </a:r>
          </a:p>
        </p:txBody>
      </p:sp>
      <p:sp>
        <p:nvSpPr>
          <p:cNvPr id="132" name="Text 11"/>
          <p:cNvSpPr txBox="1"/>
          <p:nvPr/>
        </p:nvSpPr>
        <p:spPr>
          <a:xfrm>
            <a:off x="1993392" y="2098039"/>
            <a:ext cx="126187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了解背景</a:t>
            </a:r>
          </a:p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(10 min)</a:t>
            </a:r>
          </a:p>
        </p:txBody>
      </p:sp>
      <p:sp>
        <p:nvSpPr>
          <p:cNvPr id="133" name="Shape 12"/>
          <p:cNvSpPr/>
          <p:nvPr/>
        </p:nvSpPr>
        <p:spPr>
          <a:xfrm>
            <a:off x="1993392" y="2743200"/>
            <a:ext cx="1261873" cy="731521"/>
          </a:xfrm>
          <a:prstGeom prst="rect">
            <a:avLst/>
          </a:prstGeom>
          <a:solidFill>
            <a:srgbClr val="0D7377">
              <a:alpha val="15000"/>
            </a:srgbClr>
          </a:solidFill>
          <a:ln w="12700">
            <a:solidFill>
              <a:srgbClr val="0D7377">
                <a:alpha val="5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34" name="Text 13"/>
          <p:cNvSpPr txBox="1"/>
          <p:nvPr/>
        </p:nvSpPr>
        <p:spPr>
          <a:xfrm>
            <a:off x="1993392" y="2893060"/>
            <a:ext cx="1261873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工作经历</a:t>
            </a:r>
          </a:p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技能确认</a:t>
            </a:r>
          </a:p>
        </p:txBody>
      </p:sp>
      <p:sp>
        <p:nvSpPr>
          <p:cNvPr id="135" name="Shape 14"/>
          <p:cNvSpPr/>
          <p:nvPr/>
        </p:nvSpPr>
        <p:spPr>
          <a:xfrm>
            <a:off x="4974335" y="1508760"/>
            <a:ext cx="457201" cy="109729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36" name="Shape 15"/>
          <p:cNvSpPr/>
          <p:nvPr/>
        </p:nvSpPr>
        <p:spPr>
          <a:xfrm>
            <a:off x="3977640" y="1051560"/>
            <a:ext cx="731521" cy="731521"/>
          </a:xfrm>
          <a:prstGeom prst="ellipse">
            <a:avLst/>
          </a:prstGeom>
          <a:solidFill>
            <a:srgbClr val="8E44AD"/>
          </a:solidFill>
          <a:ln w="12700">
            <a:solidFill>
              <a:srgbClr val="8E44AD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37" name="Text 16"/>
          <p:cNvSpPr txBox="1"/>
          <p:nvPr/>
        </p:nvSpPr>
        <p:spPr>
          <a:xfrm>
            <a:off x="3977640" y="1296496"/>
            <a:ext cx="731521" cy="2416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>
                <a:solidFill>
                  <a:srgbClr val="FFFFFF"/>
                </a:solidFill>
              </a:defRPr>
            </a:lvl1pPr>
          </a:lstStyle>
          <a:p>
            <a:pPr/>
            <a:r>
              <a:t>3</a:t>
            </a:r>
          </a:p>
        </p:txBody>
      </p:sp>
      <p:sp>
        <p:nvSpPr>
          <p:cNvPr id="138" name="Text 17"/>
          <p:cNvSpPr txBox="1"/>
          <p:nvPr/>
        </p:nvSpPr>
        <p:spPr>
          <a:xfrm>
            <a:off x="3712464" y="2098039"/>
            <a:ext cx="126187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深度提问</a:t>
            </a:r>
          </a:p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(25 min)</a:t>
            </a:r>
          </a:p>
        </p:txBody>
      </p:sp>
      <p:sp>
        <p:nvSpPr>
          <p:cNvPr id="139" name="Shape 18"/>
          <p:cNvSpPr/>
          <p:nvPr/>
        </p:nvSpPr>
        <p:spPr>
          <a:xfrm>
            <a:off x="3712464" y="2743200"/>
            <a:ext cx="1261873" cy="731521"/>
          </a:xfrm>
          <a:prstGeom prst="rect">
            <a:avLst/>
          </a:prstGeom>
          <a:solidFill>
            <a:srgbClr val="8E44AD">
              <a:alpha val="15000"/>
            </a:srgbClr>
          </a:solidFill>
          <a:ln w="12700">
            <a:solidFill>
              <a:srgbClr val="8E44AD">
                <a:alpha val="5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40" name="Text 19"/>
          <p:cNvSpPr txBox="1"/>
          <p:nvPr/>
        </p:nvSpPr>
        <p:spPr>
          <a:xfrm>
            <a:off x="3712464" y="2893060"/>
            <a:ext cx="1261873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行为/情景问题</a:t>
            </a:r>
          </a:p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STAR追问</a:t>
            </a:r>
          </a:p>
        </p:txBody>
      </p:sp>
      <p:sp>
        <p:nvSpPr>
          <p:cNvPr id="141" name="Shape 20"/>
          <p:cNvSpPr/>
          <p:nvPr/>
        </p:nvSpPr>
        <p:spPr>
          <a:xfrm>
            <a:off x="6693407" y="1508760"/>
            <a:ext cx="457201" cy="109729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42" name="Shape 21"/>
          <p:cNvSpPr/>
          <p:nvPr/>
        </p:nvSpPr>
        <p:spPr>
          <a:xfrm>
            <a:off x="5696711" y="1051560"/>
            <a:ext cx="731521" cy="731521"/>
          </a:xfrm>
          <a:prstGeom prst="ellipse">
            <a:avLst/>
          </a:prstGeom>
          <a:solidFill>
            <a:srgbClr val="E67E22"/>
          </a:solidFill>
          <a:ln w="12700">
            <a:solidFill>
              <a:srgbClr val="E67E22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43" name="Text 22"/>
          <p:cNvSpPr txBox="1"/>
          <p:nvPr/>
        </p:nvSpPr>
        <p:spPr>
          <a:xfrm>
            <a:off x="5696711" y="1296496"/>
            <a:ext cx="731521" cy="2416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>
                <a:solidFill>
                  <a:srgbClr val="FFFFFF"/>
                </a:solidFill>
              </a:defRPr>
            </a:lvl1pPr>
          </a:lstStyle>
          <a:p>
            <a:pPr/>
            <a:r>
              <a:t>4</a:t>
            </a:r>
          </a:p>
        </p:txBody>
      </p:sp>
      <p:sp>
        <p:nvSpPr>
          <p:cNvPr id="144" name="Text 23"/>
          <p:cNvSpPr txBox="1"/>
          <p:nvPr/>
        </p:nvSpPr>
        <p:spPr>
          <a:xfrm>
            <a:off x="5431535" y="2098039"/>
            <a:ext cx="126187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双向交流</a:t>
            </a:r>
          </a:p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(10 min)</a:t>
            </a:r>
          </a:p>
        </p:txBody>
      </p:sp>
      <p:sp>
        <p:nvSpPr>
          <p:cNvPr id="145" name="Shape 24"/>
          <p:cNvSpPr/>
          <p:nvPr/>
        </p:nvSpPr>
        <p:spPr>
          <a:xfrm>
            <a:off x="5431535" y="2743200"/>
            <a:ext cx="1261873" cy="731521"/>
          </a:xfrm>
          <a:prstGeom prst="rect">
            <a:avLst/>
          </a:prstGeom>
          <a:solidFill>
            <a:srgbClr val="E67E22">
              <a:alpha val="15000"/>
            </a:srgbClr>
          </a:solidFill>
          <a:ln w="12700">
            <a:solidFill>
              <a:srgbClr val="E67E22">
                <a:alpha val="5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46" name="Text 25"/>
          <p:cNvSpPr txBox="1"/>
          <p:nvPr/>
        </p:nvSpPr>
        <p:spPr>
          <a:xfrm>
            <a:off x="5431535" y="2893060"/>
            <a:ext cx="1261873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候选人提问</a:t>
            </a:r>
          </a:p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岗位介绍</a:t>
            </a:r>
          </a:p>
        </p:txBody>
      </p:sp>
      <p:sp>
        <p:nvSpPr>
          <p:cNvPr id="147" name="Shape 26"/>
          <p:cNvSpPr/>
          <p:nvPr/>
        </p:nvSpPr>
        <p:spPr>
          <a:xfrm>
            <a:off x="7415783" y="1051560"/>
            <a:ext cx="731521" cy="731521"/>
          </a:xfrm>
          <a:prstGeom prst="ellipse">
            <a:avLst/>
          </a:prstGeom>
          <a:solidFill>
            <a:srgbClr val="27AE60"/>
          </a:solidFill>
          <a:ln w="12700">
            <a:solidFill>
              <a:srgbClr val="27AE6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48" name="Text 27"/>
          <p:cNvSpPr txBox="1"/>
          <p:nvPr/>
        </p:nvSpPr>
        <p:spPr>
          <a:xfrm>
            <a:off x="7415783" y="1296496"/>
            <a:ext cx="731521" cy="2416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>
                <a:solidFill>
                  <a:srgbClr val="FFFFFF"/>
                </a:solidFill>
              </a:defRPr>
            </a:lvl1pPr>
          </a:lstStyle>
          <a:p>
            <a:pPr/>
            <a:r>
              <a:t>5</a:t>
            </a:r>
          </a:p>
        </p:txBody>
      </p:sp>
      <p:sp>
        <p:nvSpPr>
          <p:cNvPr id="149" name="Text 28"/>
          <p:cNvSpPr txBox="1"/>
          <p:nvPr/>
        </p:nvSpPr>
        <p:spPr>
          <a:xfrm>
            <a:off x="7150607" y="2098039"/>
            <a:ext cx="126187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收尾总结</a:t>
            </a:r>
          </a:p>
          <a:p>
            <a:pPr algn="ctr">
              <a:defRPr b="1" sz="10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(5 min)</a:t>
            </a:r>
          </a:p>
        </p:txBody>
      </p:sp>
      <p:sp>
        <p:nvSpPr>
          <p:cNvPr id="150" name="Shape 29"/>
          <p:cNvSpPr/>
          <p:nvPr/>
        </p:nvSpPr>
        <p:spPr>
          <a:xfrm>
            <a:off x="7150607" y="2743200"/>
            <a:ext cx="1261873" cy="731521"/>
          </a:xfrm>
          <a:prstGeom prst="rect">
            <a:avLst/>
          </a:prstGeom>
          <a:solidFill>
            <a:srgbClr val="27AE60">
              <a:alpha val="15000"/>
            </a:srgbClr>
          </a:solidFill>
          <a:ln w="12700">
            <a:solidFill>
              <a:srgbClr val="27AE60">
                <a:alpha val="5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51" name="Text 30"/>
          <p:cNvSpPr txBox="1"/>
          <p:nvPr/>
        </p:nvSpPr>
        <p:spPr>
          <a:xfrm>
            <a:off x="7150607" y="2893060"/>
            <a:ext cx="1261873" cy="431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流程告知</a:t>
            </a:r>
          </a:p>
          <a:p>
            <a:pPr algn="ctr"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礼貌送别</a:t>
            </a:r>
          </a:p>
        </p:txBody>
      </p:sp>
      <p:sp>
        <p:nvSpPr>
          <p:cNvPr id="152" name="Shape 31"/>
          <p:cNvSpPr/>
          <p:nvPr/>
        </p:nvSpPr>
        <p:spPr>
          <a:xfrm>
            <a:off x="274320" y="3703320"/>
            <a:ext cx="8595360" cy="1143001"/>
          </a:xfrm>
          <a:prstGeom prst="rect">
            <a:avLst/>
          </a:prstGeom>
          <a:solidFill>
            <a:srgbClr val="EBF5FB"/>
          </a:solidFill>
          <a:ln w="12700">
            <a:solidFill>
              <a:srgbClr val="AED6F1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153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1480" y="3840479"/>
            <a:ext cx="384049" cy="384049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Text 32"/>
          <p:cNvSpPr txBox="1"/>
          <p:nvPr/>
        </p:nvSpPr>
        <p:spPr>
          <a:xfrm>
            <a:off x="868680" y="3801110"/>
            <a:ext cx="1828801" cy="215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200">
                <a:solidFill>
                  <a:srgbClr val="1B2A5A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提问技巧要点</a:t>
            </a:r>
          </a:p>
        </p:txBody>
      </p:sp>
      <p:sp>
        <p:nvSpPr>
          <p:cNvPr id="155" name="Text 33"/>
          <p:cNvSpPr txBox="1"/>
          <p:nvPr/>
        </p:nvSpPr>
        <p:spPr>
          <a:xfrm>
            <a:off x="868679" y="4211320"/>
            <a:ext cx="7863842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b="1" sz="1000">
                <a:solidFill>
                  <a:srgbClr val="0D7377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追问技巧：</a:t>
            </a:r>
            <a:r>
              <a:rPr b="0">
                <a:solidFill>
                  <a:srgbClr val="1E293B"/>
                </a:solidFill>
              </a:rPr>
              <a:t> 当回答含糊时追问「能具体描述当时的场景吗？」   </a:t>
            </a:r>
            <a:r>
              <a:t>控制节奏：</a:t>
            </a:r>
            <a:r>
              <a:rPr b="0">
                <a:solidFill>
                  <a:srgbClr val="1E293B"/>
                </a:solidFill>
              </a:rPr>
              <a:t> 面试官说话不超过30%时间   </a:t>
            </a:r>
            <a:r>
              <a:t>避免引导性问题：</a:t>
            </a:r>
            <a:r>
              <a:rPr b="0">
                <a:solidFill>
                  <a:srgbClr val="1E293B"/>
                </a:solidFill>
              </a:rPr>
              <a:t> 不要说「你应该……对吧？」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2C3E5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0"/>
          <p:cNvSpPr/>
          <p:nvPr/>
        </p:nvSpPr>
        <p:spPr>
          <a:xfrm>
            <a:off x="0" y="0"/>
            <a:ext cx="3200400" cy="5143500"/>
          </a:xfrm>
          <a:prstGeom prst="rect">
            <a:avLst/>
          </a:prstGeom>
          <a:solidFill>
            <a:srgbClr val="22303F"/>
          </a:solidFill>
          <a:ln w="12700">
            <a:solidFill>
              <a:srgbClr val="22303F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158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51560" y="1737360"/>
            <a:ext cx="1097281" cy="109728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Text 1"/>
          <p:cNvSpPr txBox="1"/>
          <p:nvPr/>
        </p:nvSpPr>
        <p:spPr>
          <a:xfrm>
            <a:off x="91439" y="227905"/>
            <a:ext cx="3017522" cy="9157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7200"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/>
            <a:r>
              <a:t>03</a:t>
            </a:r>
          </a:p>
        </p:txBody>
      </p:sp>
      <p:sp>
        <p:nvSpPr>
          <p:cNvPr id="160" name="Text 2"/>
          <p:cNvSpPr txBox="1"/>
          <p:nvPr/>
        </p:nvSpPr>
        <p:spPr>
          <a:xfrm>
            <a:off x="3474720" y="1468120"/>
            <a:ext cx="5303521" cy="127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b="1" sz="36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候选人评估</a:t>
            </a:r>
          </a:p>
          <a:p>
            <a:pPr>
              <a:defRPr b="1" sz="36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—STAR法则</a:t>
            </a:r>
          </a:p>
        </p:txBody>
      </p:sp>
      <p:sp>
        <p:nvSpPr>
          <p:cNvPr id="161" name="Text 3"/>
          <p:cNvSpPr txBox="1"/>
          <p:nvPr/>
        </p:nvSpPr>
        <p:spPr>
          <a:xfrm>
            <a:off x="3474720" y="3112770"/>
            <a:ext cx="5303521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>
                <a:solidFill>
                  <a:srgbClr val="B2C6D8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结构化评估，告别主观印象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5F7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0"/>
          <p:cNvSpPr/>
          <p:nvPr/>
        </p:nvSpPr>
        <p:spPr>
          <a:xfrm>
            <a:off x="0" y="-1"/>
            <a:ext cx="9144000" cy="777242"/>
          </a:xfrm>
          <a:prstGeom prst="rect">
            <a:avLst/>
          </a:prstGeom>
          <a:solidFill>
            <a:srgbClr val="1B2A5A"/>
          </a:solidFill>
          <a:ln w="12700">
            <a:solidFill>
              <a:srgbClr val="1B2A5A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64" name="Text 1"/>
          <p:cNvSpPr txBox="1"/>
          <p:nvPr/>
        </p:nvSpPr>
        <p:spPr>
          <a:xfrm>
            <a:off x="365759" y="210820"/>
            <a:ext cx="82296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03  STAR 结构化评估法</a:t>
            </a:r>
          </a:p>
        </p:txBody>
      </p:sp>
      <p:sp>
        <p:nvSpPr>
          <p:cNvPr id="165" name="Shape 2"/>
          <p:cNvSpPr/>
          <p:nvPr/>
        </p:nvSpPr>
        <p:spPr>
          <a:xfrm>
            <a:off x="228600" y="914400"/>
            <a:ext cx="2011679" cy="3886200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1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166" name="Shape 3"/>
          <p:cNvSpPr/>
          <p:nvPr/>
        </p:nvSpPr>
        <p:spPr>
          <a:xfrm>
            <a:off x="228600" y="914400"/>
            <a:ext cx="2011679" cy="1005839"/>
          </a:xfrm>
          <a:prstGeom prst="rect">
            <a:avLst/>
          </a:prstGeom>
          <a:solidFill>
            <a:srgbClr val="2980B9"/>
          </a:solidFill>
          <a:ln w="12700">
            <a:solidFill>
              <a:srgbClr val="2980B9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67" name="Text 4"/>
          <p:cNvSpPr txBox="1"/>
          <p:nvPr/>
        </p:nvSpPr>
        <p:spPr>
          <a:xfrm>
            <a:off x="320040" y="1113224"/>
            <a:ext cx="685801" cy="5624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4400">
                <a:solidFill>
                  <a:srgbClr val="FFFFFF"/>
                </a:solidFill>
              </a:defRPr>
            </a:lvl1pPr>
          </a:lstStyle>
          <a:p>
            <a:pPr/>
            <a:r>
              <a:t>S</a:t>
            </a:r>
          </a:p>
        </p:txBody>
      </p:sp>
      <p:sp>
        <p:nvSpPr>
          <p:cNvPr id="168" name="Text 5"/>
          <p:cNvSpPr txBox="1"/>
          <p:nvPr/>
        </p:nvSpPr>
        <p:spPr>
          <a:xfrm>
            <a:off x="978408" y="1096195"/>
            <a:ext cx="1188720" cy="1667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FFFFFF"/>
                </a:solidFill>
              </a:defRPr>
            </a:lvl1pPr>
          </a:lstStyle>
          <a:p>
            <a:pPr/>
            <a:r>
              <a:t>Situation</a:t>
            </a:r>
          </a:p>
        </p:txBody>
      </p:sp>
      <p:sp>
        <p:nvSpPr>
          <p:cNvPr id="169" name="Text 6"/>
          <p:cNvSpPr txBox="1"/>
          <p:nvPr/>
        </p:nvSpPr>
        <p:spPr>
          <a:xfrm>
            <a:off x="978408" y="1462024"/>
            <a:ext cx="1188720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D6EAF8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背景情境</a:t>
            </a:r>
          </a:p>
        </p:txBody>
      </p:sp>
      <p:sp>
        <p:nvSpPr>
          <p:cNvPr id="170" name="Text 7"/>
          <p:cNvSpPr txBox="1"/>
          <p:nvPr/>
        </p:nvSpPr>
        <p:spPr>
          <a:xfrm>
            <a:off x="365759" y="2078227"/>
            <a:ext cx="1737362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000">
                <a:solidFill>
                  <a:srgbClr val="2980B9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参考问题</a:t>
            </a:r>
          </a:p>
        </p:txBody>
      </p:sp>
      <p:sp>
        <p:nvSpPr>
          <p:cNvPr id="171" name="Text 8"/>
          <p:cNvSpPr txBox="1"/>
          <p:nvPr/>
        </p:nvSpPr>
        <p:spPr>
          <a:xfrm>
            <a:off x="365759" y="2578100"/>
            <a:ext cx="1737362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"当时的背景是什么？在什么样的情况下？"</a:t>
            </a:r>
          </a:p>
        </p:txBody>
      </p:sp>
      <p:sp>
        <p:nvSpPr>
          <p:cNvPr id="172" name="Shape 9"/>
          <p:cNvSpPr/>
          <p:nvPr/>
        </p:nvSpPr>
        <p:spPr>
          <a:xfrm>
            <a:off x="365759" y="3264408"/>
            <a:ext cx="1737362" cy="45721"/>
          </a:xfrm>
          <a:prstGeom prst="rect">
            <a:avLst/>
          </a:prstGeom>
          <a:solidFill>
            <a:srgbClr val="2980B9">
              <a:alpha val="40000"/>
            </a:srgbClr>
          </a:solidFill>
          <a:ln w="12700">
            <a:solidFill>
              <a:srgbClr val="2980B9">
                <a:alpha val="4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73" name="Text 10"/>
          <p:cNvSpPr txBox="1"/>
          <p:nvPr/>
        </p:nvSpPr>
        <p:spPr>
          <a:xfrm>
            <a:off x="365759" y="3639058"/>
            <a:ext cx="1737362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了解候选人面对问题的客观环境</a:t>
            </a:r>
          </a:p>
        </p:txBody>
      </p:sp>
      <p:sp>
        <p:nvSpPr>
          <p:cNvPr id="174" name="Shape 11"/>
          <p:cNvSpPr/>
          <p:nvPr/>
        </p:nvSpPr>
        <p:spPr>
          <a:xfrm>
            <a:off x="2404872" y="914400"/>
            <a:ext cx="2011679" cy="3886200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1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175" name="Shape 12"/>
          <p:cNvSpPr/>
          <p:nvPr/>
        </p:nvSpPr>
        <p:spPr>
          <a:xfrm>
            <a:off x="2404872" y="914400"/>
            <a:ext cx="2011679" cy="1005839"/>
          </a:xfrm>
          <a:prstGeom prst="rect">
            <a:avLst/>
          </a:prstGeom>
          <a:solidFill>
            <a:srgbClr val="27AE60"/>
          </a:solidFill>
          <a:ln w="12700">
            <a:solidFill>
              <a:srgbClr val="27AE6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76" name="Text 13"/>
          <p:cNvSpPr txBox="1"/>
          <p:nvPr/>
        </p:nvSpPr>
        <p:spPr>
          <a:xfrm>
            <a:off x="2496311" y="1113224"/>
            <a:ext cx="685801" cy="5624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4400">
                <a:solidFill>
                  <a:srgbClr val="FFFFFF"/>
                </a:solidFill>
              </a:defRPr>
            </a:lvl1pPr>
          </a:lstStyle>
          <a:p>
            <a:pPr/>
            <a:r>
              <a:t>T</a:t>
            </a:r>
          </a:p>
        </p:txBody>
      </p:sp>
      <p:sp>
        <p:nvSpPr>
          <p:cNvPr id="177" name="Text 14"/>
          <p:cNvSpPr txBox="1"/>
          <p:nvPr/>
        </p:nvSpPr>
        <p:spPr>
          <a:xfrm>
            <a:off x="3154679" y="1096195"/>
            <a:ext cx="1188721" cy="1667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FFFFFF"/>
                </a:solidFill>
              </a:defRPr>
            </a:lvl1pPr>
          </a:lstStyle>
          <a:p>
            <a:pPr/>
            <a:r>
              <a:t>Task</a:t>
            </a:r>
          </a:p>
        </p:txBody>
      </p:sp>
      <p:sp>
        <p:nvSpPr>
          <p:cNvPr id="178" name="Text 15"/>
          <p:cNvSpPr txBox="1"/>
          <p:nvPr/>
        </p:nvSpPr>
        <p:spPr>
          <a:xfrm>
            <a:off x="3154679" y="1462024"/>
            <a:ext cx="11887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D6EAF8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任务目标</a:t>
            </a:r>
          </a:p>
        </p:txBody>
      </p:sp>
      <p:sp>
        <p:nvSpPr>
          <p:cNvPr id="179" name="Text 16"/>
          <p:cNvSpPr txBox="1"/>
          <p:nvPr/>
        </p:nvSpPr>
        <p:spPr>
          <a:xfrm>
            <a:off x="2542032" y="2078227"/>
            <a:ext cx="173736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000">
                <a:solidFill>
                  <a:srgbClr val="27AE6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参考问题</a:t>
            </a:r>
          </a:p>
        </p:txBody>
      </p:sp>
      <p:sp>
        <p:nvSpPr>
          <p:cNvPr id="180" name="Text 17"/>
          <p:cNvSpPr txBox="1"/>
          <p:nvPr/>
        </p:nvSpPr>
        <p:spPr>
          <a:xfrm>
            <a:off x="2542032" y="2660650"/>
            <a:ext cx="173736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"你的具体任务/目标是什么？"</a:t>
            </a:r>
          </a:p>
        </p:txBody>
      </p:sp>
      <p:sp>
        <p:nvSpPr>
          <p:cNvPr id="181" name="Shape 18"/>
          <p:cNvSpPr/>
          <p:nvPr/>
        </p:nvSpPr>
        <p:spPr>
          <a:xfrm>
            <a:off x="2542032" y="3264408"/>
            <a:ext cx="1737361" cy="45721"/>
          </a:xfrm>
          <a:prstGeom prst="rect">
            <a:avLst/>
          </a:prstGeom>
          <a:solidFill>
            <a:srgbClr val="27AE60">
              <a:alpha val="40000"/>
            </a:srgbClr>
          </a:solidFill>
          <a:ln w="12700">
            <a:solidFill>
              <a:srgbClr val="27AE60">
                <a:alpha val="4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82" name="Text 19"/>
          <p:cNvSpPr txBox="1"/>
          <p:nvPr/>
        </p:nvSpPr>
        <p:spPr>
          <a:xfrm>
            <a:off x="2542032" y="3639058"/>
            <a:ext cx="173736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明确候选人承担的职责与目标</a:t>
            </a:r>
          </a:p>
        </p:txBody>
      </p:sp>
      <p:sp>
        <p:nvSpPr>
          <p:cNvPr id="183" name="Shape 20"/>
          <p:cNvSpPr/>
          <p:nvPr/>
        </p:nvSpPr>
        <p:spPr>
          <a:xfrm>
            <a:off x="4581144" y="914400"/>
            <a:ext cx="2011679" cy="3886200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1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184" name="Shape 21"/>
          <p:cNvSpPr/>
          <p:nvPr/>
        </p:nvSpPr>
        <p:spPr>
          <a:xfrm>
            <a:off x="4581144" y="914400"/>
            <a:ext cx="2011679" cy="1005839"/>
          </a:xfrm>
          <a:prstGeom prst="rect">
            <a:avLst/>
          </a:prstGeom>
          <a:solidFill>
            <a:srgbClr val="8E44AD"/>
          </a:solidFill>
          <a:ln w="12700">
            <a:solidFill>
              <a:srgbClr val="8E44AD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85" name="Text 22"/>
          <p:cNvSpPr txBox="1"/>
          <p:nvPr/>
        </p:nvSpPr>
        <p:spPr>
          <a:xfrm>
            <a:off x="4672584" y="1113224"/>
            <a:ext cx="685801" cy="5624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4400">
                <a:solidFill>
                  <a:srgbClr val="FFFFFF"/>
                </a:solidFill>
              </a:defRPr>
            </a:lvl1pPr>
          </a:lstStyle>
          <a:p>
            <a:pPr/>
            <a:r>
              <a:t>A</a:t>
            </a:r>
          </a:p>
        </p:txBody>
      </p:sp>
      <p:sp>
        <p:nvSpPr>
          <p:cNvPr id="186" name="Text 23"/>
          <p:cNvSpPr txBox="1"/>
          <p:nvPr/>
        </p:nvSpPr>
        <p:spPr>
          <a:xfrm>
            <a:off x="5330952" y="1096195"/>
            <a:ext cx="1188721" cy="1667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FFFFFF"/>
                </a:solidFill>
              </a:defRPr>
            </a:lvl1pPr>
          </a:lstStyle>
          <a:p>
            <a:pPr/>
            <a:r>
              <a:t>Action</a:t>
            </a:r>
          </a:p>
        </p:txBody>
      </p:sp>
      <p:sp>
        <p:nvSpPr>
          <p:cNvPr id="187" name="Text 24"/>
          <p:cNvSpPr txBox="1"/>
          <p:nvPr/>
        </p:nvSpPr>
        <p:spPr>
          <a:xfrm>
            <a:off x="5330952" y="1462024"/>
            <a:ext cx="11887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D6EAF8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具体行动</a:t>
            </a:r>
          </a:p>
        </p:txBody>
      </p:sp>
      <p:sp>
        <p:nvSpPr>
          <p:cNvPr id="188" name="Text 25"/>
          <p:cNvSpPr txBox="1"/>
          <p:nvPr/>
        </p:nvSpPr>
        <p:spPr>
          <a:xfrm>
            <a:off x="4718303" y="2078227"/>
            <a:ext cx="173736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000">
                <a:solidFill>
                  <a:srgbClr val="8E44AD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参考问题</a:t>
            </a:r>
          </a:p>
        </p:txBody>
      </p:sp>
      <p:sp>
        <p:nvSpPr>
          <p:cNvPr id="189" name="Text 26"/>
          <p:cNvSpPr txBox="1"/>
          <p:nvPr/>
        </p:nvSpPr>
        <p:spPr>
          <a:xfrm>
            <a:off x="4718303" y="2660650"/>
            <a:ext cx="173736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"你具体采取了哪些行动？"</a:t>
            </a:r>
          </a:p>
        </p:txBody>
      </p:sp>
      <p:sp>
        <p:nvSpPr>
          <p:cNvPr id="190" name="Shape 27"/>
          <p:cNvSpPr/>
          <p:nvPr/>
        </p:nvSpPr>
        <p:spPr>
          <a:xfrm>
            <a:off x="4718303" y="3264408"/>
            <a:ext cx="1737361" cy="45721"/>
          </a:xfrm>
          <a:prstGeom prst="rect">
            <a:avLst/>
          </a:prstGeom>
          <a:solidFill>
            <a:srgbClr val="8E44AD">
              <a:alpha val="40000"/>
            </a:srgbClr>
          </a:solidFill>
          <a:ln w="12700">
            <a:solidFill>
              <a:srgbClr val="8E44AD">
                <a:alpha val="4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91" name="Text 28"/>
          <p:cNvSpPr txBox="1"/>
          <p:nvPr/>
        </p:nvSpPr>
        <p:spPr>
          <a:xfrm>
            <a:off x="4718303" y="3639058"/>
            <a:ext cx="173736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这是最重要的部分，反映真实能力</a:t>
            </a:r>
          </a:p>
        </p:txBody>
      </p:sp>
      <p:sp>
        <p:nvSpPr>
          <p:cNvPr id="192" name="Shape 29"/>
          <p:cNvSpPr/>
          <p:nvPr/>
        </p:nvSpPr>
        <p:spPr>
          <a:xfrm>
            <a:off x="6757416" y="914400"/>
            <a:ext cx="2011680" cy="3886200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101600" dist="25400" dir="8100000">
              <a:srgbClr val="000000">
                <a:alpha val="1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193" name="Shape 30"/>
          <p:cNvSpPr/>
          <p:nvPr/>
        </p:nvSpPr>
        <p:spPr>
          <a:xfrm>
            <a:off x="6757416" y="914400"/>
            <a:ext cx="2011680" cy="1005839"/>
          </a:xfrm>
          <a:prstGeom prst="rect">
            <a:avLst/>
          </a:prstGeom>
          <a:solidFill>
            <a:srgbClr val="E67E22"/>
          </a:solidFill>
          <a:ln w="12700">
            <a:solidFill>
              <a:srgbClr val="E67E22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94" name="Text 31"/>
          <p:cNvSpPr txBox="1"/>
          <p:nvPr/>
        </p:nvSpPr>
        <p:spPr>
          <a:xfrm>
            <a:off x="6848856" y="1113224"/>
            <a:ext cx="685801" cy="5624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4400">
                <a:solidFill>
                  <a:srgbClr val="FFFFFF"/>
                </a:solidFill>
              </a:defRPr>
            </a:lvl1pPr>
          </a:lstStyle>
          <a:p>
            <a:pPr/>
            <a:r>
              <a:t>R</a:t>
            </a:r>
          </a:p>
        </p:txBody>
      </p:sp>
      <p:sp>
        <p:nvSpPr>
          <p:cNvPr id="195" name="Text 32"/>
          <p:cNvSpPr txBox="1"/>
          <p:nvPr/>
        </p:nvSpPr>
        <p:spPr>
          <a:xfrm>
            <a:off x="7507223" y="1096195"/>
            <a:ext cx="1188721" cy="1667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FFFFFF"/>
                </a:solidFill>
              </a:defRPr>
            </a:lvl1pPr>
          </a:lstStyle>
          <a:p>
            <a:pPr/>
            <a:r>
              <a:t>Result</a:t>
            </a:r>
          </a:p>
        </p:txBody>
      </p:sp>
      <p:sp>
        <p:nvSpPr>
          <p:cNvPr id="196" name="Text 33"/>
          <p:cNvSpPr txBox="1"/>
          <p:nvPr/>
        </p:nvSpPr>
        <p:spPr>
          <a:xfrm>
            <a:off x="7507223" y="1462024"/>
            <a:ext cx="11887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D6EAF8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最终结果</a:t>
            </a:r>
          </a:p>
        </p:txBody>
      </p:sp>
      <p:sp>
        <p:nvSpPr>
          <p:cNvPr id="197" name="Text 34"/>
          <p:cNvSpPr txBox="1"/>
          <p:nvPr/>
        </p:nvSpPr>
        <p:spPr>
          <a:xfrm>
            <a:off x="6894576" y="2078227"/>
            <a:ext cx="1737361" cy="177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000">
                <a:solidFill>
                  <a:srgbClr val="E67E22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参考问题</a:t>
            </a:r>
          </a:p>
        </p:txBody>
      </p:sp>
      <p:sp>
        <p:nvSpPr>
          <p:cNvPr id="198" name="Text 35"/>
          <p:cNvSpPr txBox="1"/>
          <p:nvPr/>
        </p:nvSpPr>
        <p:spPr>
          <a:xfrm>
            <a:off x="6894576" y="2578100"/>
            <a:ext cx="1737361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"最终结果如何？有什么量化数据吗？"</a:t>
            </a:r>
          </a:p>
        </p:txBody>
      </p:sp>
      <p:sp>
        <p:nvSpPr>
          <p:cNvPr id="199" name="Shape 36"/>
          <p:cNvSpPr/>
          <p:nvPr/>
        </p:nvSpPr>
        <p:spPr>
          <a:xfrm>
            <a:off x="6894576" y="3264408"/>
            <a:ext cx="1737361" cy="45721"/>
          </a:xfrm>
          <a:prstGeom prst="rect">
            <a:avLst/>
          </a:prstGeom>
          <a:solidFill>
            <a:srgbClr val="E67E22">
              <a:alpha val="40000"/>
            </a:srgbClr>
          </a:solidFill>
          <a:ln w="12700">
            <a:solidFill>
              <a:srgbClr val="E67E22">
                <a:alpha val="40000"/>
              </a:srgb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00" name="Text 37"/>
          <p:cNvSpPr txBox="1"/>
          <p:nvPr/>
        </p:nvSpPr>
        <p:spPr>
          <a:xfrm>
            <a:off x="6894576" y="3639058"/>
            <a:ext cx="173736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64748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评估候选人的成效意识与成果导向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5D1A1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0"/>
          <p:cNvSpPr/>
          <p:nvPr/>
        </p:nvSpPr>
        <p:spPr>
          <a:xfrm>
            <a:off x="5943600" y="0"/>
            <a:ext cx="3200400" cy="5143500"/>
          </a:xfrm>
          <a:prstGeom prst="rect">
            <a:avLst/>
          </a:prstGeom>
          <a:solidFill>
            <a:srgbClr val="4A1010"/>
          </a:solidFill>
          <a:ln w="12700">
            <a:solidFill>
              <a:srgbClr val="4A1010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03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83680" y="1737360"/>
            <a:ext cx="1097281" cy="1097281"/>
          </a:xfrm>
          <a:prstGeom prst="rect">
            <a:avLst/>
          </a:prstGeom>
          <a:ln w="12700">
            <a:miter lim="400000"/>
          </a:ln>
        </p:spPr>
      </p:pic>
      <p:sp>
        <p:nvSpPr>
          <p:cNvPr id="204" name="Text 1"/>
          <p:cNvSpPr txBox="1"/>
          <p:nvPr/>
        </p:nvSpPr>
        <p:spPr>
          <a:xfrm>
            <a:off x="6035040" y="227905"/>
            <a:ext cx="2926081" cy="9157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7200"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/>
            <a:r>
              <a:t>04</a:t>
            </a:r>
          </a:p>
        </p:txBody>
      </p:sp>
      <p:sp>
        <p:nvSpPr>
          <p:cNvPr id="205" name="Text 2"/>
          <p:cNvSpPr txBox="1"/>
          <p:nvPr/>
        </p:nvSpPr>
        <p:spPr>
          <a:xfrm>
            <a:off x="457199" y="1430020"/>
            <a:ext cx="5303522" cy="134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常见偏差</a:t>
            </a:r>
          </a:p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与认知陷阱</a:t>
            </a:r>
          </a:p>
        </p:txBody>
      </p:sp>
      <p:sp>
        <p:nvSpPr>
          <p:cNvPr id="206" name="Text 3"/>
          <p:cNvSpPr txBox="1"/>
          <p:nvPr/>
        </p:nvSpPr>
        <p:spPr>
          <a:xfrm>
            <a:off x="457199" y="3112770"/>
            <a:ext cx="5303522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>
                <a:solidFill>
                  <a:srgbClr val="F1AEB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认识偏见，才能超越偏见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5F7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0"/>
          <p:cNvSpPr/>
          <p:nvPr/>
        </p:nvSpPr>
        <p:spPr>
          <a:xfrm>
            <a:off x="0" y="-1"/>
            <a:ext cx="9144000" cy="777242"/>
          </a:xfrm>
          <a:prstGeom prst="rect">
            <a:avLst/>
          </a:prstGeom>
          <a:solidFill>
            <a:srgbClr val="1B2A5A"/>
          </a:solidFill>
          <a:ln w="12700">
            <a:solidFill>
              <a:srgbClr val="1B2A5A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09" name="Text 1"/>
          <p:cNvSpPr txBox="1"/>
          <p:nvPr/>
        </p:nvSpPr>
        <p:spPr>
          <a:xfrm>
            <a:off x="365759" y="210820"/>
            <a:ext cx="82296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04  常见面试偏差与克服方法</a:t>
            </a:r>
          </a:p>
        </p:txBody>
      </p:sp>
      <p:sp>
        <p:nvSpPr>
          <p:cNvPr id="210" name="Shape 2"/>
          <p:cNvSpPr/>
          <p:nvPr/>
        </p:nvSpPr>
        <p:spPr>
          <a:xfrm>
            <a:off x="201168" y="960119"/>
            <a:ext cx="2743201" cy="1737362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762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211" name="Shape 3"/>
          <p:cNvSpPr/>
          <p:nvPr/>
        </p:nvSpPr>
        <p:spPr>
          <a:xfrm>
            <a:off x="201168" y="960119"/>
            <a:ext cx="64009" cy="1737362"/>
          </a:xfrm>
          <a:prstGeom prst="rect">
            <a:avLst/>
          </a:prstGeom>
          <a:solidFill>
            <a:srgbClr val="E74C3C"/>
          </a:solidFill>
          <a:ln w="12700">
            <a:solidFill>
              <a:srgbClr val="E74C3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12" name="Text 4"/>
          <p:cNvSpPr txBox="1"/>
          <p:nvPr/>
        </p:nvSpPr>
        <p:spPr>
          <a:xfrm>
            <a:off x="356615" y="1110996"/>
            <a:ext cx="18288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E74C3C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晕轮效应</a:t>
            </a:r>
          </a:p>
        </p:txBody>
      </p:sp>
      <p:sp>
        <p:nvSpPr>
          <p:cNvPr id="213" name="Text 5"/>
          <p:cNvSpPr txBox="1"/>
          <p:nvPr/>
        </p:nvSpPr>
        <p:spPr>
          <a:xfrm>
            <a:off x="356615" y="1413255"/>
            <a:ext cx="2514601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i="1" sz="900">
                <a:solidFill>
                  <a:srgbClr val="64748B"/>
                </a:solidFill>
              </a:defRPr>
            </a:lvl1pPr>
          </a:lstStyle>
          <a:p>
            <a:pPr/>
            <a:r>
              <a:t>Halo Effect</a:t>
            </a:r>
          </a:p>
        </p:txBody>
      </p:sp>
      <p:sp>
        <p:nvSpPr>
          <p:cNvPr id="214" name="Text 6"/>
          <p:cNvSpPr txBox="1"/>
          <p:nvPr/>
        </p:nvSpPr>
        <p:spPr>
          <a:xfrm>
            <a:off x="356615" y="1769109"/>
            <a:ext cx="251460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因某一优点而高估整体，或因某一缺点而低估整体</a:t>
            </a:r>
          </a:p>
        </p:txBody>
      </p:sp>
      <p:pic>
        <p:nvPicPr>
          <p:cNvPr id="215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6615" y="2221992"/>
            <a:ext cx="201170" cy="201169"/>
          </a:xfrm>
          <a:prstGeom prst="rect">
            <a:avLst/>
          </a:prstGeom>
          <a:ln w="12700">
            <a:miter lim="400000"/>
          </a:ln>
        </p:spPr>
      </p:pic>
      <p:sp>
        <p:nvSpPr>
          <p:cNvPr id="216" name="Text 7"/>
          <p:cNvSpPr txBox="1"/>
          <p:nvPr/>
        </p:nvSpPr>
        <p:spPr>
          <a:xfrm>
            <a:off x="603504" y="2299461"/>
            <a:ext cx="2267712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0D7377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聚焦岗位核心维度评分，逐项独立打分</a:t>
            </a:r>
          </a:p>
        </p:txBody>
      </p:sp>
      <p:sp>
        <p:nvSpPr>
          <p:cNvPr id="217" name="Shape 8"/>
          <p:cNvSpPr/>
          <p:nvPr/>
        </p:nvSpPr>
        <p:spPr>
          <a:xfrm>
            <a:off x="3182111" y="960119"/>
            <a:ext cx="2743201" cy="1737362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762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218" name="Shape 9"/>
          <p:cNvSpPr/>
          <p:nvPr/>
        </p:nvSpPr>
        <p:spPr>
          <a:xfrm>
            <a:off x="3182111" y="960119"/>
            <a:ext cx="64009" cy="1737362"/>
          </a:xfrm>
          <a:prstGeom prst="rect">
            <a:avLst/>
          </a:prstGeom>
          <a:solidFill>
            <a:srgbClr val="E67E22"/>
          </a:solidFill>
          <a:ln w="12700">
            <a:solidFill>
              <a:srgbClr val="E67E22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19" name="Text 10"/>
          <p:cNvSpPr txBox="1"/>
          <p:nvPr/>
        </p:nvSpPr>
        <p:spPr>
          <a:xfrm>
            <a:off x="3337559" y="1110996"/>
            <a:ext cx="18288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E67E22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首因效应</a:t>
            </a:r>
          </a:p>
        </p:txBody>
      </p:sp>
      <p:sp>
        <p:nvSpPr>
          <p:cNvPr id="220" name="Text 11"/>
          <p:cNvSpPr txBox="1"/>
          <p:nvPr/>
        </p:nvSpPr>
        <p:spPr>
          <a:xfrm>
            <a:off x="3337559" y="1413255"/>
            <a:ext cx="2514601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i="1" sz="900">
                <a:solidFill>
                  <a:srgbClr val="64748B"/>
                </a:solidFill>
              </a:defRPr>
            </a:lvl1pPr>
          </a:lstStyle>
          <a:p>
            <a:pPr/>
            <a:r>
              <a:t>Primacy Effect</a:t>
            </a:r>
          </a:p>
        </p:txBody>
      </p:sp>
      <p:sp>
        <p:nvSpPr>
          <p:cNvPr id="221" name="Text 12"/>
          <p:cNvSpPr txBox="1"/>
          <p:nvPr/>
        </p:nvSpPr>
        <p:spPr>
          <a:xfrm>
            <a:off x="3337559" y="1769109"/>
            <a:ext cx="251460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面试初期的印象过度影响最终判断</a:t>
            </a:r>
          </a:p>
        </p:txBody>
      </p:sp>
      <p:pic>
        <p:nvPicPr>
          <p:cNvPr id="222" name="Image 1" descr="Imag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37559" y="2221992"/>
            <a:ext cx="201169" cy="201169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Text 13"/>
          <p:cNvSpPr txBox="1"/>
          <p:nvPr/>
        </p:nvSpPr>
        <p:spPr>
          <a:xfrm>
            <a:off x="3584447" y="2216911"/>
            <a:ext cx="226771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0D7377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做好笔记，面试结束后再综合评分，不在过程中定论</a:t>
            </a:r>
          </a:p>
        </p:txBody>
      </p:sp>
      <p:sp>
        <p:nvSpPr>
          <p:cNvPr id="224" name="Shape 14"/>
          <p:cNvSpPr/>
          <p:nvPr/>
        </p:nvSpPr>
        <p:spPr>
          <a:xfrm>
            <a:off x="6164643" y="982979"/>
            <a:ext cx="2743201" cy="1737361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762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225" name="Shape 15"/>
          <p:cNvSpPr/>
          <p:nvPr/>
        </p:nvSpPr>
        <p:spPr>
          <a:xfrm>
            <a:off x="6164643" y="982979"/>
            <a:ext cx="64009" cy="1737361"/>
          </a:xfrm>
          <a:prstGeom prst="rect">
            <a:avLst/>
          </a:prstGeom>
          <a:solidFill>
            <a:srgbClr val="8E44AD"/>
          </a:solidFill>
          <a:ln w="12700">
            <a:solidFill>
              <a:srgbClr val="8E44AD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26" name="Text 16"/>
          <p:cNvSpPr txBox="1"/>
          <p:nvPr/>
        </p:nvSpPr>
        <p:spPr>
          <a:xfrm>
            <a:off x="6320091" y="1133855"/>
            <a:ext cx="18288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8E44AD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相似偏好</a:t>
            </a:r>
          </a:p>
        </p:txBody>
      </p:sp>
      <p:sp>
        <p:nvSpPr>
          <p:cNvPr id="227" name="Text 17"/>
          <p:cNvSpPr txBox="1"/>
          <p:nvPr/>
        </p:nvSpPr>
        <p:spPr>
          <a:xfrm>
            <a:off x="6320091" y="1436115"/>
            <a:ext cx="2514601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i="1" sz="900">
                <a:solidFill>
                  <a:srgbClr val="64748B"/>
                </a:solidFill>
              </a:defRPr>
            </a:lvl1pPr>
          </a:lstStyle>
          <a:p>
            <a:pPr/>
            <a:r>
              <a:t>Similarity Bias</a:t>
            </a:r>
          </a:p>
        </p:txBody>
      </p:sp>
      <p:sp>
        <p:nvSpPr>
          <p:cNvPr id="228" name="Text 18"/>
          <p:cNvSpPr txBox="1"/>
          <p:nvPr/>
        </p:nvSpPr>
        <p:spPr>
          <a:xfrm>
            <a:off x="6320091" y="1791968"/>
            <a:ext cx="251460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倾向于选择和自己背景、性格相似的候选人</a:t>
            </a:r>
          </a:p>
        </p:txBody>
      </p:sp>
      <p:pic>
        <p:nvPicPr>
          <p:cNvPr id="229" name="Image 2" descr="Imag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320091" y="2244851"/>
            <a:ext cx="201169" cy="201169"/>
          </a:xfrm>
          <a:prstGeom prst="rect">
            <a:avLst/>
          </a:prstGeom>
          <a:ln w="12700">
            <a:miter lim="400000"/>
          </a:ln>
        </p:spPr>
      </p:pic>
      <p:sp>
        <p:nvSpPr>
          <p:cNvPr id="230" name="Text 19"/>
          <p:cNvSpPr txBox="1"/>
          <p:nvPr/>
        </p:nvSpPr>
        <p:spPr>
          <a:xfrm>
            <a:off x="6566979" y="2239771"/>
            <a:ext cx="226771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0D7377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使用客观评分标准，关注岗位匹配而非个人喜好</a:t>
            </a:r>
          </a:p>
        </p:txBody>
      </p:sp>
      <p:sp>
        <p:nvSpPr>
          <p:cNvPr id="231" name="Shape 20"/>
          <p:cNvSpPr/>
          <p:nvPr/>
        </p:nvSpPr>
        <p:spPr>
          <a:xfrm>
            <a:off x="201168" y="2926079"/>
            <a:ext cx="2743201" cy="1737361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762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232" name="Shape 21"/>
          <p:cNvSpPr/>
          <p:nvPr/>
        </p:nvSpPr>
        <p:spPr>
          <a:xfrm>
            <a:off x="201168" y="2926079"/>
            <a:ext cx="64009" cy="1737361"/>
          </a:xfrm>
          <a:prstGeom prst="rect">
            <a:avLst/>
          </a:prstGeom>
          <a:solidFill>
            <a:srgbClr val="2980B9"/>
          </a:solidFill>
          <a:ln w="12700">
            <a:solidFill>
              <a:srgbClr val="2980B9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33" name="Text 22"/>
          <p:cNvSpPr txBox="1"/>
          <p:nvPr/>
        </p:nvSpPr>
        <p:spPr>
          <a:xfrm>
            <a:off x="356615" y="3076955"/>
            <a:ext cx="18288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2980B9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锚定效应</a:t>
            </a:r>
          </a:p>
        </p:txBody>
      </p:sp>
      <p:sp>
        <p:nvSpPr>
          <p:cNvPr id="234" name="Text 23"/>
          <p:cNvSpPr txBox="1"/>
          <p:nvPr/>
        </p:nvSpPr>
        <p:spPr>
          <a:xfrm>
            <a:off x="356615" y="3379215"/>
            <a:ext cx="2514601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i="1" sz="900">
                <a:solidFill>
                  <a:srgbClr val="64748B"/>
                </a:solidFill>
              </a:defRPr>
            </a:lvl1pPr>
          </a:lstStyle>
          <a:p>
            <a:pPr/>
            <a:r>
              <a:t>Anchoring Bias</a:t>
            </a:r>
          </a:p>
        </p:txBody>
      </p:sp>
      <p:sp>
        <p:nvSpPr>
          <p:cNvPr id="235" name="Text 24"/>
          <p:cNvSpPr txBox="1"/>
          <p:nvPr/>
        </p:nvSpPr>
        <p:spPr>
          <a:xfrm>
            <a:off x="356615" y="3735069"/>
            <a:ext cx="251460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过度依赖第一个获得的信息（如薪资期望）</a:t>
            </a:r>
          </a:p>
        </p:txBody>
      </p:sp>
      <p:pic>
        <p:nvPicPr>
          <p:cNvPr id="236" name="Image 3" descr="Imag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6615" y="4187952"/>
            <a:ext cx="201170" cy="201169"/>
          </a:xfrm>
          <a:prstGeom prst="rect">
            <a:avLst/>
          </a:prstGeom>
          <a:ln w="12700">
            <a:miter lim="400000"/>
          </a:ln>
        </p:spPr>
      </p:pic>
      <p:sp>
        <p:nvSpPr>
          <p:cNvPr id="237" name="Text 25"/>
          <p:cNvSpPr txBox="1"/>
          <p:nvPr/>
        </p:nvSpPr>
        <p:spPr>
          <a:xfrm>
            <a:off x="603504" y="4182872"/>
            <a:ext cx="2267712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0D7377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按既定顺序提问，不让单一因素左右整体判断</a:t>
            </a:r>
          </a:p>
        </p:txBody>
      </p:sp>
      <p:sp>
        <p:nvSpPr>
          <p:cNvPr id="238" name="Shape 26"/>
          <p:cNvSpPr/>
          <p:nvPr/>
        </p:nvSpPr>
        <p:spPr>
          <a:xfrm>
            <a:off x="3224847" y="2926079"/>
            <a:ext cx="2743201" cy="1737361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762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239" name="Shape 27"/>
          <p:cNvSpPr/>
          <p:nvPr/>
        </p:nvSpPr>
        <p:spPr>
          <a:xfrm>
            <a:off x="3224847" y="2926079"/>
            <a:ext cx="64009" cy="1737361"/>
          </a:xfrm>
          <a:prstGeom prst="rect">
            <a:avLst/>
          </a:prstGeom>
          <a:solidFill>
            <a:srgbClr val="27AE60"/>
          </a:solidFill>
          <a:ln w="12700">
            <a:solidFill>
              <a:srgbClr val="27AE6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40" name="Text 28"/>
          <p:cNvSpPr txBox="1"/>
          <p:nvPr/>
        </p:nvSpPr>
        <p:spPr>
          <a:xfrm>
            <a:off x="3380295" y="3076955"/>
            <a:ext cx="18288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27AE6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对比效应</a:t>
            </a:r>
          </a:p>
        </p:txBody>
      </p:sp>
      <p:sp>
        <p:nvSpPr>
          <p:cNvPr id="241" name="Text 29"/>
          <p:cNvSpPr txBox="1"/>
          <p:nvPr/>
        </p:nvSpPr>
        <p:spPr>
          <a:xfrm>
            <a:off x="3380295" y="3379215"/>
            <a:ext cx="2514601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i="1" sz="900">
                <a:solidFill>
                  <a:srgbClr val="64748B"/>
                </a:solidFill>
              </a:defRPr>
            </a:lvl1pPr>
          </a:lstStyle>
          <a:p>
            <a:pPr/>
            <a:r>
              <a:t>Contrast Effect</a:t>
            </a:r>
          </a:p>
        </p:txBody>
      </p:sp>
      <p:sp>
        <p:nvSpPr>
          <p:cNvPr id="242" name="Text 30"/>
          <p:cNvSpPr txBox="1"/>
          <p:nvPr/>
        </p:nvSpPr>
        <p:spPr>
          <a:xfrm>
            <a:off x="3380295" y="3735069"/>
            <a:ext cx="251460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受前一位候选人好坏影响，对当前人评估失准</a:t>
            </a:r>
          </a:p>
        </p:txBody>
      </p:sp>
      <p:pic>
        <p:nvPicPr>
          <p:cNvPr id="243" name="Image 4" descr="Imag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80295" y="4187951"/>
            <a:ext cx="201169" cy="201169"/>
          </a:xfrm>
          <a:prstGeom prst="rect">
            <a:avLst/>
          </a:prstGeom>
          <a:ln w="12700">
            <a:miter lim="400000"/>
          </a:ln>
        </p:spPr>
      </p:pic>
      <p:sp>
        <p:nvSpPr>
          <p:cNvPr id="244" name="Text 31"/>
          <p:cNvSpPr txBox="1"/>
          <p:nvPr/>
        </p:nvSpPr>
        <p:spPr>
          <a:xfrm>
            <a:off x="3627183" y="4182871"/>
            <a:ext cx="226771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0D7377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每位候选人独立评估，使用固定打分维度比较</a:t>
            </a:r>
          </a:p>
        </p:txBody>
      </p:sp>
      <p:sp>
        <p:nvSpPr>
          <p:cNvPr id="245" name="Shape 32"/>
          <p:cNvSpPr/>
          <p:nvPr/>
        </p:nvSpPr>
        <p:spPr>
          <a:xfrm>
            <a:off x="6166230" y="2969513"/>
            <a:ext cx="2743201" cy="1737361"/>
          </a:xfrm>
          <a:prstGeom prst="rect">
            <a:avLst/>
          </a:prstGeom>
          <a:solidFill>
            <a:srgbClr val="FFFFFF"/>
          </a:solidFill>
          <a:ln w="6350">
            <a:solidFill>
              <a:srgbClr val="E2E8F0"/>
            </a:solidFill>
          </a:ln>
          <a:effectLst>
            <a:outerShdw sx="100000" sy="100000" kx="0" ky="0" algn="b" rotWithShape="0" blurRad="76200" dist="25400" dir="8100000">
              <a:srgbClr val="000000">
                <a:alpha val="8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sp>
        <p:nvSpPr>
          <p:cNvPr id="246" name="Shape 33"/>
          <p:cNvSpPr/>
          <p:nvPr/>
        </p:nvSpPr>
        <p:spPr>
          <a:xfrm>
            <a:off x="6166230" y="2969513"/>
            <a:ext cx="64009" cy="1737361"/>
          </a:xfrm>
          <a:prstGeom prst="rect">
            <a:avLst/>
          </a:prstGeom>
          <a:solidFill>
            <a:srgbClr val="16A085"/>
          </a:solidFill>
          <a:ln w="12700">
            <a:solidFill>
              <a:srgbClr val="16A085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47" name="Text 34"/>
          <p:cNvSpPr txBox="1"/>
          <p:nvPr/>
        </p:nvSpPr>
        <p:spPr>
          <a:xfrm>
            <a:off x="6321678" y="3120389"/>
            <a:ext cx="18288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16A085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确认偏误</a:t>
            </a:r>
          </a:p>
        </p:txBody>
      </p:sp>
      <p:sp>
        <p:nvSpPr>
          <p:cNvPr id="248" name="Text 35"/>
          <p:cNvSpPr txBox="1"/>
          <p:nvPr/>
        </p:nvSpPr>
        <p:spPr>
          <a:xfrm>
            <a:off x="6321678" y="3422649"/>
            <a:ext cx="2514601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i="1" sz="900">
                <a:solidFill>
                  <a:srgbClr val="64748B"/>
                </a:solidFill>
              </a:defRPr>
            </a:lvl1pPr>
          </a:lstStyle>
          <a:p>
            <a:pPr/>
            <a:r>
              <a:t>Confirmation Bias</a:t>
            </a:r>
          </a:p>
        </p:txBody>
      </p:sp>
      <p:sp>
        <p:nvSpPr>
          <p:cNvPr id="249" name="Text 36"/>
          <p:cNvSpPr txBox="1"/>
          <p:nvPr/>
        </p:nvSpPr>
        <p:spPr>
          <a:xfrm>
            <a:off x="6321678" y="3778503"/>
            <a:ext cx="2514601" cy="165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倾向于寻找验证自己第一印象的信息</a:t>
            </a:r>
          </a:p>
        </p:txBody>
      </p:sp>
      <p:pic>
        <p:nvPicPr>
          <p:cNvPr id="250" name="Image 5" descr="Image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321678" y="4231385"/>
            <a:ext cx="201169" cy="201169"/>
          </a:xfrm>
          <a:prstGeom prst="rect">
            <a:avLst/>
          </a:prstGeom>
          <a:ln w="12700">
            <a:miter lim="400000"/>
          </a:ln>
        </p:spPr>
      </p:pic>
      <p:sp>
        <p:nvSpPr>
          <p:cNvPr id="251" name="Text 37"/>
          <p:cNvSpPr txBox="1"/>
          <p:nvPr/>
        </p:nvSpPr>
        <p:spPr>
          <a:xfrm>
            <a:off x="6568567" y="4226305"/>
            <a:ext cx="2267713" cy="330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900">
                <a:solidFill>
                  <a:srgbClr val="0D7377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主动提出挑战性问题，寻找与预期相反的证据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5F7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0"/>
          <p:cNvSpPr/>
          <p:nvPr/>
        </p:nvSpPr>
        <p:spPr>
          <a:xfrm>
            <a:off x="0" y="-1"/>
            <a:ext cx="9144000" cy="777242"/>
          </a:xfrm>
          <a:prstGeom prst="rect">
            <a:avLst/>
          </a:prstGeom>
          <a:solidFill>
            <a:srgbClr val="1B2A5A"/>
          </a:solidFill>
          <a:ln w="12700">
            <a:solidFill>
              <a:srgbClr val="1B2A5A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54" name="Text 1"/>
          <p:cNvSpPr txBox="1"/>
          <p:nvPr/>
        </p:nvSpPr>
        <p:spPr>
          <a:xfrm>
            <a:off x="365759" y="210820"/>
            <a:ext cx="82296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面试官行为准则：应做与禁忌</a:t>
            </a:r>
          </a:p>
        </p:txBody>
      </p:sp>
      <p:sp>
        <p:nvSpPr>
          <p:cNvPr id="255" name="Shape 2"/>
          <p:cNvSpPr/>
          <p:nvPr/>
        </p:nvSpPr>
        <p:spPr>
          <a:xfrm>
            <a:off x="274319" y="914400"/>
            <a:ext cx="4023361" cy="502920"/>
          </a:xfrm>
          <a:prstGeom prst="rect">
            <a:avLst/>
          </a:prstGeom>
          <a:solidFill>
            <a:srgbClr val="27AE60"/>
          </a:solidFill>
          <a:ln w="12700">
            <a:solidFill>
              <a:srgbClr val="27AE6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56" name="Text 3"/>
          <p:cNvSpPr txBox="1"/>
          <p:nvPr/>
        </p:nvSpPr>
        <p:spPr>
          <a:xfrm>
            <a:off x="274319" y="1032509"/>
            <a:ext cx="4023361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5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✓  应该做的</a:t>
            </a:r>
          </a:p>
        </p:txBody>
      </p:sp>
      <p:sp>
        <p:nvSpPr>
          <p:cNvPr id="257" name="Shape 4"/>
          <p:cNvSpPr/>
          <p:nvPr/>
        </p:nvSpPr>
        <p:spPr>
          <a:xfrm>
            <a:off x="274319" y="1481327"/>
            <a:ext cx="4023361" cy="457201"/>
          </a:xfrm>
          <a:prstGeom prst="rect">
            <a:avLst/>
          </a:prstGeom>
          <a:solidFill>
            <a:srgbClr val="F0FBF4"/>
          </a:solidFill>
          <a:ln w="6350">
            <a:solidFill>
              <a:srgbClr val="D5F5E3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58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4047" y="1545336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59" name="Text 5"/>
          <p:cNvSpPr txBox="1"/>
          <p:nvPr/>
        </p:nvSpPr>
        <p:spPr>
          <a:xfrm>
            <a:off x="713231" y="1608327"/>
            <a:ext cx="352044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提前阅读候选人简历并做标注</a:t>
            </a:r>
          </a:p>
        </p:txBody>
      </p:sp>
      <p:sp>
        <p:nvSpPr>
          <p:cNvPr id="260" name="Shape 6"/>
          <p:cNvSpPr/>
          <p:nvPr/>
        </p:nvSpPr>
        <p:spPr>
          <a:xfrm>
            <a:off x="274319" y="2002535"/>
            <a:ext cx="4023361" cy="457201"/>
          </a:xfrm>
          <a:prstGeom prst="rect">
            <a:avLst/>
          </a:prstGeom>
          <a:solidFill>
            <a:srgbClr val="FFFFFF"/>
          </a:solidFill>
          <a:ln w="6350">
            <a:solidFill>
              <a:srgbClr val="D5F5E3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61" name="Image 1" descr="Imag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4047" y="2066544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Text 7"/>
          <p:cNvSpPr txBox="1"/>
          <p:nvPr/>
        </p:nvSpPr>
        <p:spPr>
          <a:xfrm>
            <a:off x="713231" y="2129535"/>
            <a:ext cx="352044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使用开放式问题，鼓励充分表达</a:t>
            </a:r>
          </a:p>
        </p:txBody>
      </p:sp>
      <p:sp>
        <p:nvSpPr>
          <p:cNvPr id="263" name="Shape 8"/>
          <p:cNvSpPr/>
          <p:nvPr/>
        </p:nvSpPr>
        <p:spPr>
          <a:xfrm>
            <a:off x="274319" y="2523744"/>
            <a:ext cx="4023361" cy="457201"/>
          </a:xfrm>
          <a:prstGeom prst="rect">
            <a:avLst/>
          </a:prstGeom>
          <a:solidFill>
            <a:srgbClr val="F0FBF4"/>
          </a:solidFill>
          <a:ln w="6350">
            <a:solidFill>
              <a:srgbClr val="D5F5E3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64" name="Image 2" descr="Imag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4047" y="2587751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65" name="Text 9"/>
          <p:cNvSpPr txBox="1"/>
          <p:nvPr/>
        </p:nvSpPr>
        <p:spPr>
          <a:xfrm>
            <a:off x="713231" y="2650744"/>
            <a:ext cx="352044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认真倾听，适时记录关键信息</a:t>
            </a:r>
          </a:p>
        </p:txBody>
      </p:sp>
      <p:sp>
        <p:nvSpPr>
          <p:cNvPr id="266" name="Shape 10"/>
          <p:cNvSpPr/>
          <p:nvPr/>
        </p:nvSpPr>
        <p:spPr>
          <a:xfrm>
            <a:off x="274319" y="3044951"/>
            <a:ext cx="4023361" cy="457201"/>
          </a:xfrm>
          <a:prstGeom prst="rect">
            <a:avLst/>
          </a:prstGeom>
          <a:solidFill>
            <a:srgbClr val="FFFFFF"/>
          </a:solidFill>
          <a:ln w="6350">
            <a:solidFill>
              <a:srgbClr val="D5F5E3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67" name="Image 3" descr="Imag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4047" y="3108960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68" name="Text 11"/>
          <p:cNvSpPr txBox="1"/>
          <p:nvPr/>
        </p:nvSpPr>
        <p:spPr>
          <a:xfrm>
            <a:off x="713231" y="3171952"/>
            <a:ext cx="352044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给予候选人充分的思考时间</a:t>
            </a:r>
          </a:p>
        </p:txBody>
      </p:sp>
      <p:sp>
        <p:nvSpPr>
          <p:cNvPr id="269" name="Shape 12"/>
          <p:cNvSpPr/>
          <p:nvPr/>
        </p:nvSpPr>
        <p:spPr>
          <a:xfrm>
            <a:off x="274319" y="3566159"/>
            <a:ext cx="4023361" cy="457201"/>
          </a:xfrm>
          <a:prstGeom prst="rect">
            <a:avLst/>
          </a:prstGeom>
          <a:solidFill>
            <a:srgbClr val="F0FBF4"/>
          </a:solidFill>
          <a:ln w="6350">
            <a:solidFill>
              <a:srgbClr val="D5F5E3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70" name="Image 4" descr="Imag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4047" y="3630167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71" name="Text 13"/>
          <p:cNvSpPr txBox="1"/>
          <p:nvPr/>
        </p:nvSpPr>
        <p:spPr>
          <a:xfrm>
            <a:off x="713231" y="3693159"/>
            <a:ext cx="352044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保持专业、友善、尊重的态度</a:t>
            </a:r>
          </a:p>
        </p:txBody>
      </p:sp>
      <p:sp>
        <p:nvSpPr>
          <p:cNvPr id="272" name="Shape 14"/>
          <p:cNvSpPr/>
          <p:nvPr/>
        </p:nvSpPr>
        <p:spPr>
          <a:xfrm>
            <a:off x="274319" y="4087367"/>
            <a:ext cx="4023361" cy="457201"/>
          </a:xfrm>
          <a:prstGeom prst="rect">
            <a:avLst/>
          </a:prstGeom>
          <a:solidFill>
            <a:srgbClr val="FFFFFF"/>
          </a:solidFill>
          <a:ln w="6350">
            <a:solidFill>
              <a:srgbClr val="D5F5E3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73" name="Image 5" descr="Image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4047" y="4151376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74" name="Text 15"/>
          <p:cNvSpPr txBox="1"/>
          <p:nvPr/>
        </p:nvSpPr>
        <p:spPr>
          <a:xfrm>
            <a:off x="713231" y="4214367"/>
            <a:ext cx="3520442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每位候选人结束后立即填写评分</a:t>
            </a:r>
          </a:p>
        </p:txBody>
      </p:sp>
      <p:sp>
        <p:nvSpPr>
          <p:cNvPr id="275" name="Shape 16"/>
          <p:cNvSpPr/>
          <p:nvPr/>
        </p:nvSpPr>
        <p:spPr>
          <a:xfrm>
            <a:off x="4846320" y="914400"/>
            <a:ext cx="4023360" cy="502920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76" name="Text 17"/>
          <p:cNvSpPr txBox="1"/>
          <p:nvPr/>
        </p:nvSpPr>
        <p:spPr>
          <a:xfrm>
            <a:off x="4846320" y="1032509"/>
            <a:ext cx="4023360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5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✗  禁止做的</a:t>
            </a:r>
          </a:p>
        </p:txBody>
      </p:sp>
      <p:sp>
        <p:nvSpPr>
          <p:cNvPr id="277" name="Shape 18"/>
          <p:cNvSpPr/>
          <p:nvPr/>
        </p:nvSpPr>
        <p:spPr>
          <a:xfrm>
            <a:off x="4846320" y="1481327"/>
            <a:ext cx="4023360" cy="457201"/>
          </a:xfrm>
          <a:prstGeom prst="rect">
            <a:avLst/>
          </a:prstGeom>
          <a:solidFill>
            <a:srgbClr val="FEF9F9"/>
          </a:solidFill>
          <a:ln w="6350">
            <a:solidFill>
              <a:srgbClr val="FADBD8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78" name="Image 6" descr="Image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56047" y="1545336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79" name="Text 19"/>
          <p:cNvSpPr txBox="1"/>
          <p:nvPr/>
        </p:nvSpPr>
        <p:spPr>
          <a:xfrm>
            <a:off x="5285232" y="1608327"/>
            <a:ext cx="3520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询问婚育、年龄、宗教等违规问题</a:t>
            </a:r>
          </a:p>
        </p:txBody>
      </p:sp>
      <p:sp>
        <p:nvSpPr>
          <p:cNvPr id="280" name="Shape 20"/>
          <p:cNvSpPr/>
          <p:nvPr/>
        </p:nvSpPr>
        <p:spPr>
          <a:xfrm>
            <a:off x="4846320" y="2002535"/>
            <a:ext cx="4023360" cy="457201"/>
          </a:xfrm>
          <a:prstGeom prst="rect">
            <a:avLst/>
          </a:prstGeom>
          <a:solidFill>
            <a:srgbClr val="FFFFFF"/>
          </a:solidFill>
          <a:ln w="6350">
            <a:solidFill>
              <a:srgbClr val="FADBD8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81" name="Image 7" descr="Imag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56047" y="2066544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82" name="Text 21"/>
          <p:cNvSpPr txBox="1"/>
          <p:nvPr/>
        </p:nvSpPr>
        <p:spPr>
          <a:xfrm>
            <a:off x="5285232" y="2129535"/>
            <a:ext cx="3520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在候选人回答时频繁打断</a:t>
            </a:r>
          </a:p>
        </p:txBody>
      </p:sp>
      <p:sp>
        <p:nvSpPr>
          <p:cNvPr id="283" name="Shape 22"/>
          <p:cNvSpPr/>
          <p:nvPr/>
        </p:nvSpPr>
        <p:spPr>
          <a:xfrm>
            <a:off x="4846320" y="2523744"/>
            <a:ext cx="4023360" cy="457201"/>
          </a:xfrm>
          <a:prstGeom prst="rect">
            <a:avLst/>
          </a:prstGeom>
          <a:solidFill>
            <a:srgbClr val="FEF9F9"/>
          </a:solidFill>
          <a:ln w="6350">
            <a:solidFill>
              <a:srgbClr val="FADBD8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84" name="Image 8" descr="Imag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56047" y="2587751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Text 23"/>
          <p:cNvSpPr txBox="1"/>
          <p:nvPr/>
        </p:nvSpPr>
        <p:spPr>
          <a:xfrm>
            <a:off x="5285232" y="2650744"/>
            <a:ext cx="3520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面试中查手机或处理其他事务</a:t>
            </a:r>
          </a:p>
        </p:txBody>
      </p:sp>
      <p:sp>
        <p:nvSpPr>
          <p:cNvPr id="286" name="Shape 24"/>
          <p:cNvSpPr/>
          <p:nvPr/>
        </p:nvSpPr>
        <p:spPr>
          <a:xfrm>
            <a:off x="4846320" y="3044951"/>
            <a:ext cx="4023360" cy="457201"/>
          </a:xfrm>
          <a:prstGeom prst="rect">
            <a:avLst/>
          </a:prstGeom>
          <a:solidFill>
            <a:srgbClr val="FFFFFF"/>
          </a:solidFill>
          <a:ln w="6350">
            <a:solidFill>
              <a:srgbClr val="FADBD8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87" name="Image 9" descr="Imag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56047" y="3108960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88" name="Text 25"/>
          <p:cNvSpPr txBox="1"/>
          <p:nvPr/>
        </p:nvSpPr>
        <p:spPr>
          <a:xfrm>
            <a:off x="5285232" y="3171952"/>
            <a:ext cx="3520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使用引导性或带有暗示的提问</a:t>
            </a:r>
          </a:p>
        </p:txBody>
      </p:sp>
      <p:sp>
        <p:nvSpPr>
          <p:cNvPr id="289" name="Shape 26"/>
          <p:cNvSpPr/>
          <p:nvPr/>
        </p:nvSpPr>
        <p:spPr>
          <a:xfrm>
            <a:off x="4846320" y="3566159"/>
            <a:ext cx="4023360" cy="457201"/>
          </a:xfrm>
          <a:prstGeom prst="rect">
            <a:avLst/>
          </a:prstGeom>
          <a:solidFill>
            <a:srgbClr val="FEF9F9"/>
          </a:solidFill>
          <a:ln w="6350">
            <a:solidFill>
              <a:srgbClr val="FADBD8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90" name="Image 10" descr="Imag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56047" y="3630167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91" name="Text 27"/>
          <p:cNvSpPr txBox="1"/>
          <p:nvPr/>
        </p:nvSpPr>
        <p:spPr>
          <a:xfrm>
            <a:off x="5285232" y="3693159"/>
            <a:ext cx="3520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在候选人面前评论其他面试者</a:t>
            </a:r>
          </a:p>
        </p:txBody>
      </p:sp>
      <p:sp>
        <p:nvSpPr>
          <p:cNvPr id="292" name="Shape 28"/>
          <p:cNvSpPr/>
          <p:nvPr/>
        </p:nvSpPr>
        <p:spPr>
          <a:xfrm>
            <a:off x="4846320" y="4087367"/>
            <a:ext cx="4023360" cy="457201"/>
          </a:xfrm>
          <a:prstGeom prst="rect">
            <a:avLst/>
          </a:prstGeom>
          <a:solidFill>
            <a:srgbClr val="FFFFFF"/>
          </a:solidFill>
          <a:ln w="6350">
            <a:solidFill>
              <a:srgbClr val="FADBD8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93" name="Image 11" descr="Imag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56047" y="4151376"/>
            <a:ext cx="256033" cy="256033"/>
          </a:xfrm>
          <a:prstGeom prst="rect">
            <a:avLst/>
          </a:prstGeom>
          <a:ln w="12700">
            <a:miter lim="400000"/>
          </a:ln>
        </p:spPr>
      </p:pic>
      <p:sp>
        <p:nvSpPr>
          <p:cNvPr id="294" name="Text 29"/>
          <p:cNvSpPr txBox="1"/>
          <p:nvPr/>
        </p:nvSpPr>
        <p:spPr>
          <a:xfrm>
            <a:off x="5285232" y="4214367"/>
            <a:ext cx="3520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对候选人的回答流露出明显负面反应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D737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0"/>
          <p:cNvSpPr/>
          <p:nvPr/>
        </p:nvSpPr>
        <p:spPr>
          <a:xfrm>
            <a:off x="0" y="0"/>
            <a:ext cx="3200400" cy="5143500"/>
          </a:xfrm>
          <a:prstGeom prst="rect">
            <a:avLst/>
          </a:prstGeom>
          <a:solidFill>
            <a:srgbClr val="0B6164"/>
          </a:solidFill>
          <a:ln w="12700">
            <a:solidFill>
              <a:srgbClr val="0B6164"/>
            </a:solidFill>
          </a:ln>
        </p:spPr>
        <p:txBody>
          <a:bodyPr lIns="45719" rIns="45719"/>
          <a:lstStyle/>
          <a:p>
            <a:pPr/>
          </a:p>
        </p:txBody>
      </p:sp>
      <p:pic>
        <p:nvPicPr>
          <p:cNvPr id="297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51560" y="1737360"/>
            <a:ext cx="1097281" cy="1097281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Text 1"/>
          <p:cNvSpPr txBox="1"/>
          <p:nvPr/>
        </p:nvSpPr>
        <p:spPr>
          <a:xfrm>
            <a:off x="91439" y="227905"/>
            <a:ext cx="3017522" cy="9157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7200"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/>
            <a:r>
              <a:t>05</a:t>
            </a:r>
          </a:p>
        </p:txBody>
      </p:sp>
      <p:sp>
        <p:nvSpPr>
          <p:cNvPr id="299" name="Text 2"/>
          <p:cNvSpPr txBox="1"/>
          <p:nvPr/>
        </p:nvSpPr>
        <p:spPr>
          <a:xfrm>
            <a:off x="3474720" y="1430020"/>
            <a:ext cx="5303521" cy="1346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录用决策</a:t>
            </a:r>
          </a:p>
          <a:p>
            <a:pPr>
              <a:defRPr b="1" sz="38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pPr>
            <a:r>
              <a:t>与面试复盘</a:t>
            </a:r>
          </a:p>
        </p:txBody>
      </p:sp>
      <p:sp>
        <p:nvSpPr>
          <p:cNvPr id="300" name="Text 3"/>
          <p:cNvSpPr txBox="1"/>
          <p:nvPr/>
        </p:nvSpPr>
        <p:spPr>
          <a:xfrm>
            <a:off x="3474720" y="3112770"/>
            <a:ext cx="5303521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500">
                <a:solidFill>
                  <a:srgbClr val="B2EBF2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数据说话，共识决策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F5F7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0"/>
          <p:cNvSpPr/>
          <p:nvPr/>
        </p:nvSpPr>
        <p:spPr>
          <a:xfrm>
            <a:off x="0" y="-1"/>
            <a:ext cx="9144000" cy="777242"/>
          </a:xfrm>
          <a:prstGeom prst="rect">
            <a:avLst/>
          </a:prstGeom>
          <a:solidFill>
            <a:srgbClr val="1B2A5A"/>
          </a:solidFill>
          <a:ln w="12700">
            <a:solidFill>
              <a:srgbClr val="1B2A5A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03" name="Text 1"/>
          <p:cNvSpPr txBox="1"/>
          <p:nvPr/>
        </p:nvSpPr>
        <p:spPr>
          <a:xfrm>
            <a:off x="365759" y="210820"/>
            <a:ext cx="8229601" cy="35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0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05  评分汇总与录用决策流程</a:t>
            </a:r>
          </a:p>
        </p:txBody>
      </p:sp>
      <p:sp>
        <p:nvSpPr>
          <p:cNvPr id="304" name="Text 2"/>
          <p:cNvSpPr txBox="1"/>
          <p:nvPr/>
        </p:nvSpPr>
        <p:spPr>
          <a:xfrm>
            <a:off x="365759" y="973836"/>
            <a:ext cx="457200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1B2A5A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能力维度评分参考（1-5分）</a:t>
            </a:r>
          </a:p>
        </p:txBody>
      </p:sp>
      <p:graphicFrame>
        <p:nvGraphicFramePr>
          <p:cNvPr id="305" name="Table 0"/>
          <p:cNvGraphicFramePr/>
          <p:nvPr/>
        </p:nvGraphicFramePr>
        <p:xfrm>
          <a:off x="274320" y="1325880"/>
          <a:ext cx="5303520" cy="2450592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1005839"/>
                <a:gridCol w="1371600"/>
                <a:gridCol w="1463040"/>
                <a:gridCol w="1463040"/>
              </a:tblGrid>
              <a:tr h="438912"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b="1" sz="1100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  <a:sym typeface="Microsoft YaHei"/>
                        </a:rPr>
                        <a:t>评估维度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solidFill>
                      <a:srgbClr val="1B2A5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b="1" sz="1000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  <a:sym typeface="Microsoft YaHei"/>
                        </a:rPr>
                        <a:t>1分（明显不足）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solidFill>
                      <a:srgbClr val="1B2A5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b="1" sz="1000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  <a:sym typeface="Microsoft YaHei"/>
                        </a:rPr>
                        <a:t>3分（基本达标）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solidFill>
                      <a:srgbClr val="1B2A5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800"/>
                      </a:pPr>
                      <a:r>
                        <a:rPr b="1" sz="1000">
                          <a:solidFill>
                            <a:srgbClr val="FFFFFF"/>
                          </a:solidFill>
                          <a:latin typeface="Microsoft YaHei"/>
                          <a:ea typeface="Microsoft YaHei"/>
                          <a:cs typeface="Microsoft YaHei"/>
                          <a:sym typeface="Microsoft YaHei"/>
                        </a:rPr>
                        <a:t>5分（超出预期）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solidFill>
                      <a:srgbClr val="1B2A5A"/>
                    </a:solidFill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专业能力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缺乏相关技能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基本具备岗位要求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深度专业，有创新见解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沟通表达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表达混乱，难以理解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表达清晰，逻辑正常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结构化表达，简洁有力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问题解决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无主动解决意识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能识别问题并寻求帮助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独立分析，创造性解决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团队协作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以自我为中心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能融入团队完成任务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主动赋能，带动氛围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</a:tr>
              <a:tr h="402336"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成长潜力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缺乏学习意愿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愿意学习，有基础认知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>
                          <a:latin typeface="+mn-lt"/>
                          <a:ea typeface="+mn-ea"/>
                          <a:cs typeface="+mn-cs"/>
                          <a:sym typeface="Helvetica"/>
                        </a:rPr>
                        <a:t>主动复盘，快速迭代成长</a:t>
                      </a:r>
                    </a:p>
                  </a:txBody>
                  <a:tcPr marL="45720" marR="45720" marT="45720" marB="45720" anchor="t" anchorCtr="0" horzOverflow="overflow">
                    <a:lnL w="6350">
                      <a:solidFill>
                        <a:srgbClr val="D5D8DC"/>
                      </a:solidFill>
                    </a:lnL>
                    <a:lnR w="6350">
                      <a:solidFill>
                        <a:srgbClr val="D5D8DC"/>
                      </a:solidFill>
                    </a:lnR>
                    <a:lnT w="6350">
                      <a:solidFill>
                        <a:srgbClr val="D5D8DC"/>
                      </a:solidFill>
                    </a:lnT>
                    <a:lnB w="6350">
                      <a:solidFill>
                        <a:srgbClr val="D5D8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6" name="Text 3"/>
          <p:cNvSpPr txBox="1"/>
          <p:nvPr/>
        </p:nvSpPr>
        <p:spPr>
          <a:xfrm>
            <a:off x="5943600" y="973836"/>
            <a:ext cx="2926081" cy="228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1300">
                <a:solidFill>
                  <a:srgbClr val="1B2A5A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录用决策步骤</a:t>
            </a:r>
          </a:p>
        </p:txBody>
      </p:sp>
      <p:sp>
        <p:nvSpPr>
          <p:cNvPr id="307" name="Shape 4"/>
          <p:cNvSpPr/>
          <p:nvPr/>
        </p:nvSpPr>
        <p:spPr>
          <a:xfrm>
            <a:off x="5943600" y="1389888"/>
            <a:ext cx="347473" cy="347473"/>
          </a:xfrm>
          <a:prstGeom prst="ellipse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08" name="Text 5"/>
          <p:cNvSpPr txBox="1"/>
          <p:nvPr/>
        </p:nvSpPr>
        <p:spPr>
          <a:xfrm>
            <a:off x="5943600" y="1485191"/>
            <a:ext cx="347473" cy="156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200">
                <a:solidFill>
                  <a:srgbClr val="FFFFFF"/>
                </a:solidFill>
              </a:defRPr>
            </a:lvl1pPr>
          </a:lstStyle>
          <a:p>
            <a:pPr/>
            <a:r>
              <a:t>1</a:t>
            </a:r>
          </a:p>
        </p:txBody>
      </p:sp>
      <p:sp>
        <p:nvSpPr>
          <p:cNvPr id="309" name="Shape 6"/>
          <p:cNvSpPr/>
          <p:nvPr/>
        </p:nvSpPr>
        <p:spPr>
          <a:xfrm>
            <a:off x="6099047" y="1764792"/>
            <a:ext cx="36577" cy="274321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10" name="Text 7"/>
          <p:cNvSpPr txBox="1"/>
          <p:nvPr/>
        </p:nvSpPr>
        <p:spPr>
          <a:xfrm>
            <a:off x="6400800" y="1480311"/>
            <a:ext cx="25603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各面试官独立填写评分表</a:t>
            </a:r>
          </a:p>
        </p:txBody>
      </p:sp>
      <p:sp>
        <p:nvSpPr>
          <p:cNvPr id="311" name="Shape 8"/>
          <p:cNvSpPr/>
          <p:nvPr/>
        </p:nvSpPr>
        <p:spPr>
          <a:xfrm>
            <a:off x="5943600" y="2048255"/>
            <a:ext cx="347473" cy="347473"/>
          </a:xfrm>
          <a:prstGeom prst="ellipse">
            <a:avLst/>
          </a:prstGeom>
          <a:solidFill>
            <a:srgbClr val="2980B9"/>
          </a:solidFill>
          <a:ln w="12700">
            <a:solidFill>
              <a:srgbClr val="2980B9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12" name="Text 9"/>
          <p:cNvSpPr txBox="1"/>
          <p:nvPr/>
        </p:nvSpPr>
        <p:spPr>
          <a:xfrm>
            <a:off x="5943600" y="2143559"/>
            <a:ext cx="347473" cy="156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200">
                <a:solidFill>
                  <a:srgbClr val="FFFFFF"/>
                </a:solidFill>
              </a:defRPr>
            </a:lvl1pPr>
          </a:lstStyle>
          <a:p>
            <a:pPr/>
            <a:r>
              <a:t>2</a:t>
            </a:r>
          </a:p>
        </p:txBody>
      </p:sp>
      <p:sp>
        <p:nvSpPr>
          <p:cNvPr id="313" name="Shape 10"/>
          <p:cNvSpPr/>
          <p:nvPr/>
        </p:nvSpPr>
        <p:spPr>
          <a:xfrm>
            <a:off x="6099047" y="2423160"/>
            <a:ext cx="36577" cy="274321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14" name="Text 11"/>
          <p:cNvSpPr txBox="1"/>
          <p:nvPr/>
        </p:nvSpPr>
        <p:spPr>
          <a:xfrm>
            <a:off x="6400800" y="2138679"/>
            <a:ext cx="25603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汇总评分，计算各维度均值</a:t>
            </a:r>
          </a:p>
        </p:txBody>
      </p:sp>
      <p:sp>
        <p:nvSpPr>
          <p:cNvPr id="315" name="Shape 12"/>
          <p:cNvSpPr/>
          <p:nvPr/>
        </p:nvSpPr>
        <p:spPr>
          <a:xfrm>
            <a:off x="5943600" y="2706623"/>
            <a:ext cx="347473" cy="347473"/>
          </a:xfrm>
          <a:prstGeom prst="ellipse">
            <a:avLst/>
          </a:prstGeom>
          <a:solidFill>
            <a:srgbClr val="8E44AD"/>
          </a:solidFill>
          <a:ln w="12700">
            <a:solidFill>
              <a:srgbClr val="8E44AD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16" name="Text 13"/>
          <p:cNvSpPr txBox="1"/>
          <p:nvPr/>
        </p:nvSpPr>
        <p:spPr>
          <a:xfrm>
            <a:off x="5943600" y="2801927"/>
            <a:ext cx="347473" cy="156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200">
                <a:solidFill>
                  <a:srgbClr val="FFFFFF"/>
                </a:solidFill>
              </a:defRPr>
            </a:lvl1pPr>
          </a:lstStyle>
          <a:p>
            <a:pPr/>
            <a:r>
              <a:t>3</a:t>
            </a:r>
          </a:p>
        </p:txBody>
      </p:sp>
      <p:sp>
        <p:nvSpPr>
          <p:cNvPr id="317" name="Shape 14"/>
          <p:cNvSpPr/>
          <p:nvPr/>
        </p:nvSpPr>
        <p:spPr>
          <a:xfrm>
            <a:off x="6099047" y="3081527"/>
            <a:ext cx="36577" cy="274321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18" name="Text 15"/>
          <p:cNvSpPr txBox="1"/>
          <p:nvPr/>
        </p:nvSpPr>
        <p:spPr>
          <a:xfrm>
            <a:off x="6400800" y="2797047"/>
            <a:ext cx="25603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面试官会议讨论分歧点</a:t>
            </a:r>
          </a:p>
        </p:txBody>
      </p:sp>
      <p:sp>
        <p:nvSpPr>
          <p:cNvPr id="319" name="Shape 16"/>
          <p:cNvSpPr/>
          <p:nvPr/>
        </p:nvSpPr>
        <p:spPr>
          <a:xfrm>
            <a:off x="5943600" y="3364991"/>
            <a:ext cx="347473" cy="347473"/>
          </a:xfrm>
          <a:prstGeom prst="ellipse">
            <a:avLst/>
          </a:prstGeom>
          <a:solidFill>
            <a:srgbClr val="E67E22"/>
          </a:solidFill>
          <a:ln w="12700">
            <a:solidFill>
              <a:srgbClr val="E67E22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20" name="Text 17"/>
          <p:cNvSpPr txBox="1"/>
          <p:nvPr/>
        </p:nvSpPr>
        <p:spPr>
          <a:xfrm>
            <a:off x="5943600" y="3460295"/>
            <a:ext cx="347473" cy="156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200">
                <a:solidFill>
                  <a:srgbClr val="FFFFFF"/>
                </a:solidFill>
              </a:defRPr>
            </a:lvl1pPr>
          </a:lstStyle>
          <a:p>
            <a:pPr/>
            <a:r>
              <a:t>4</a:t>
            </a:r>
          </a:p>
        </p:txBody>
      </p:sp>
      <p:sp>
        <p:nvSpPr>
          <p:cNvPr id="321" name="Shape 18"/>
          <p:cNvSpPr/>
          <p:nvPr/>
        </p:nvSpPr>
        <p:spPr>
          <a:xfrm>
            <a:off x="6099047" y="3739896"/>
            <a:ext cx="36577" cy="274321"/>
          </a:xfrm>
          <a:prstGeom prst="rect">
            <a:avLst/>
          </a:prstGeom>
          <a:solidFill>
            <a:srgbClr val="CCCCCC"/>
          </a:solidFill>
          <a:ln w="12700">
            <a:solidFill>
              <a:srgbClr val="CCCCCC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22" name="Text 19"/>
          <p:cNvSpPr txBox="1"/>
          <p:nvPr/>
        </p:nvSpPr>
        <p:spPr>
          <a:xfrm>
            <a:off x="6400800" y="3455415"/>
            <a:ext cx="25603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综合评估，形成录用建议</a:t>
            </a:r>
          </a:p>
        </p:txBody>
      </p:sp>
      <p:sp>
        <p:nvSpPr>
          <p:cNvPr id="323" name="Shape 20"/>
          <p:cNvSpPr/>
          <p:nvPr/>
        </p:nvSpPr>
        <p:spPr>
          <a:xfrm>
            <a:off x="5943600" y="4023359"/>
            <a:ext cx="347473" cy="347473"/>
          </a:xfrm>
          <a:prstGeom prst="ellipse">
            <a:avLst/>
          </a:prstGeom>
          <a:solidFill>
            <a:srgbClr val="27AE60"/>
          </a:solidFill>
          <a:ln w="12700">
            <a:solidFill>
              <a:srgbClr val="27AE6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24" name="Text 21"/>
          <p:cNvSpPr txBox="1"/>
          <p:nvPr/>
        </p:nvSpPr>
        <p:spPr>
          <a:xfrm>
            <a:off x="5943600" y="4118663"/>
            <a:ext cx="347473" cy="1568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200">
                <a:solidFill>
                  <a:srgbClr val="FFFFFF"/>
                </a:solidFill>
              </a:defRPr>
            </a:lvl1pPr>
          </a:lstStyle>
          <a:p>
            <a:pPr/>
            <a:r>
              <a:t>5</a:t>
            </a:r>
          </a:p>
        </p:txBody>
      </p:sp>
      <p:sp>
        <p:nvSpPr>
          <p:cNvPr id="325" name="Text 22"/>
          <p:cNvSpPr txBox="1"/>
          <p:nvPr/>
        </p:nvSpPr>
        <p:spPr>
          <a:xfrm>
            <a:off x="6400800" y="4113783"/>
            <a:ext cx="256032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1E293B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HR跟进，及时反馈候选人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1B2A5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Shape 0"/>
          <p:cNvSpPr/>
          <p:nvPr/>
        </p:nvSpPr>
        <p:spPr>
          <a:xfrm>
            <a:off x="0" y="4206240"/>
            <a:ext cx="9144000" cy="937261"/>
          </a:xfrm>
          <a:prstGeom prst="rect">
            <a:avLst/>
          </a:prstGeom>
          <a:solidFill>
            <a:srgbClr val="0D7377"/>
          </a:solidFill>
          <a:ln w="12700">
            <a:solidFill>
              <a:srgbClr val="0D7377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28" name="Shape 1"/>
          <p:cNvSpPr/>
          <p:nvPr/>
        </p:nvSpPr>
        <p:spPr>
          <a:xfrm>
            <a:off x="0" y="-1"/>
            <a:ext cx="9144000" cy="73154"/>
          </a:xfrm>
          <a:prstGeom prst="rect">
            <a:avLst/>
          </a:prstGeom>
          <a:solidFill>
            <a:srgbClr val="F4C430"/>
          </a:solidFill>
          <a:ln w="12700">
            <a:solidFill>
              <a:srgbClr val="F4C430"/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29" name="Text 2"/>
          <p:cNvSpPr txBox="1"/>
          <p:nvPr/>
        </p:nvSpPr>
        <p:spPr>
          <a:xfrm>
            <a:off x="457200" y="245109"/>
            <a:ext cx="8229600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26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培训总结</a:t>
            </a:r>
          </a:p>
        </p:txBody>
      </p:sp>
      <p:sp>
        <p:nvSpPr>
          <p:cNvPr id="330" name="Shape 3"/>
          <p:cNvSpPr/>
          <p:nvPr/>
        </p:nvSpPr>
        <p:spPr>
          <a:xfrm>
            <a:off x="274319" y="1051560"/>
            <a:ext cx="2651762" cy="1280161"/>
          </a:xfrm>
          <a:prstGeom prst="rect">
            <a:avLst/>
          </a:prstGeom>
          <a:solidFill>
            <a:srgbClr val="1E3875"/>
          </a:solidFill>
          <a:ln w="6350">
            <a:solidFill>
              <a:srgbClr val="2A4A9A"/>
            </a:solidFill>
          </a:ln>
          <a:effectLst>
            <a:outerShdw sx="100000" sy="100000" kx="0" ky="0" algn="b" rotWithShape="0" blurRad="76200" dist="25400" dir="8100000">
              <a:srgbClr val="000000">
                <a:alpha val="2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331" name="Image 0" descr="Image 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1480" y="1216152"/>
            <a:ext cx="457201" cy="457201"/>
          </a:xfrm>
          <a:prstGeom prst="rect">
            <a:avLst/>
          </a:prstGeom>
          <a:ln w="12700">
            <a:miter lim="400000"/>
          </a:ln>
        </p:spPr>
      </p:pic>
      <p:sp>
        <p:nvSpPr>
          <p:cNvPr id="332" name="Text 4"/>
          <p:cNvSpPr txBox="1"/>
          <p:nvPr/>
        </p:nvSpPr>
        <p:spPr>
          <a:xfrm>
            <a:off x="411480" y="1896363"/>
            <a:ext cx="2377440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C8D8F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充分准备是面试成功的基础</a:t>
            </a:r>
          </a:p>
        </p:txBody>
      </p:sp>
      <p:sp>
        <p:nvSpPr>
          <p:cNvPr id="333" name="Shape 5"/>
          <p:cNvSpPr/>
          <p:nvPr/>
        </p:nvSpPr>
        <p:spPr>
          <a:xfrm>
            <a:off x="3154679" y="1051560"/>
            <a:ext cx="2651761" cy="1280161"/>
          </a:xfrm>
          <a:prstGeom prst="rect">
            <a:avLst/>
          </a:prstGeom>
          <a:solidFill>
            <a:srgbClr val="1E3875"/>
          </a:solidFill>
          <a:ln w="6350">
            <a:solidFill>
              <a:srgbClr val="2A4A9A"/>
            </a:solidFill>
          </a:ln>
          <a:effectLst>
            <a:outerShdw sx="100000" sy="100000" kx="0" ky="0" algn="b" rotWithShape="0" blurRad="76200" dist="25400" dir="8100000">
              <a:srgbClr val="000000">
                <a:alpha val="2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334" name="Image 1" descr="Imag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91840" y="1216152"/>
            <a:ext cx="457201" cy="457201"/>
          </a:xfrm>
          <a:prstGeom prst="rect">
            <a:avLst/>
          </a:prstGeom>
          <a:ln w="12700">
            <a:miter lim="400000"/>
          </a:ln>
        </p:spPr>
      </p:pic>
      <p:sp>
        <p:nvSpPr>
          <p:cNvPr id="335" name="Text 6"/>
          <p:cNvSpPr txBox="1"/>
          <p:nvPr/>
        </p:nvSpPr>
        <p:spPr>
          <a:xfrm>
            <a:off x="3291840" y="1896363"/>
            <a:ext cx="2377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C8D8F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结构化提问，获得真实有效信息</a:t>
            </a:r>
          </a:p>
        </p:txBody>
      </p:sp>
      <p:sp>
        <p:nvSpPr>
          <p:cNvPr id="336" name="Shape 7"/>
          <p:cNvSpPr/>
          <p:nvPr/>
        </p:nvSpPr>
        <p:spPr>
          <a:xfrm>
            <a:off x="6035040" y="1051560"/>
            <a:ext cx="2651761" cy="1280161"/>
          </a:xfrm>
          <a:prstGeom prst="rect">
            <a:avLst/>
          </a:prstGeom>
          <a:solidFill>
            <a:srgbClr val="1E3875"/>
          </a:solidFill>
          <a:ln w="6350">
            <a:solidFill>
              <a:srgbClr val="2A4A9A"/>
            </a:solidFill>
          </a:ln>
          <a:effectLst>
            <a:outerShdw sx="100000" sy="100000" kx="0" ky="0" algn="b" rotWithShape="0" blurRad="76200" dist="25400" dir="8100000">
              <a:srgbClr val="000000">
                <a:alpha val="2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337" name="Image 2" descr="Image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172200" y="1216152"/>
            <a:ext cx="457200" cy="457201"/>
          </a:xfrm>
          <a:prstGeom prst="rect">
            <a:avLst/>
          </a:prstGeom>
          <a:ln w="12700">
            <a:miter lim="400000"/>
          </a:ln>
        </p:spPr>
      </p:pic>
      <p:sp>
        <p:nvSpPr>
          <p:cNvPr id="338" name="Text 8"/>
          <p:cNvSpPr txBox="1"/>
          <p:nvPr/>
        </p:nvSpPr>
        <p:spPr>
          <a:xfrm>
            <a:off x="6172200" y="1896363"/>
            <a:ext cx="2377440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C8D8F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STAR法则，系统评估候选人能力</a:t>
            </a:r>
          </a:p>
        </p:txBody>
      </p:sp>
      <p:sp>
        <p:nvSpPr>
          <p:cNvPr id="339" name="Shape 9"/>
          <p:cNvSpPr/>
          <p:nvPr/>
        </p:nvSpPr>
        <p:spPr>
          <a:xfrm>
            <a:off x="274319" y="2606039"/>
            <a:ext cx="2651762" cy="1280161"/>
          </a:xfrm>
          <a:prstGeom prst="rect">
            <a:avLst/>
          </a:prstGeom>
          <a:solidFill>
            <a:srgbClr val="1E3875"/>
          </a:solidFill>
          <a:ln w="6350">
            <a:solidFill>
              <a:srgbClr val="2A4A9A"/>
            </a:solidFill>
          </a:ln>
          <a:effectLst>
            <a:outerShdw sx="100000" sy="100000" kx="0" ky="0" algn="b" rotWithShape="0" blurRad="76200" dist="25400" dir="8100000">
              <a:srgbClr val="000000">
                <a:alpha val="2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340" name="Image 3" descr="Image 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11480" y="2770632"/>
            <a:ext cx="457201" cy="457201"/>
          </a:xfrm>
          <a:prstGeom prst="rect">
            <a:avLst/>
          </a:prstGeom>
          <a:ln w="12700">
            <a:miter lim="400000"/>
          </a:ln>
        </p:spPr>
      </p:pic>
      <p:sp>
        <p:nvSpPr>
          <p:cNvPr id="341" name="Text 10"/>
          <p:cNvSpPr txBox="1"/>
          <p:nvPr/>
        </p:nvSpPr>
        <p:spPr>
          <a:xfrm>
            <a:off x="411480" y="3450843"/>
            <a:ext cx="2377440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C8D8F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识别认知偏差，做出客观评估</a:t>
            </a:r>
          </a:p>
        </p:txBody>
      </p:sp>
      <p:sp>
        <p:nvSpPr>
          <p:cNvPr id="342" name="Shape 11"/>
          <p:cNvSpPr/>
          <p:nvPr/>
        </p:nvSpPr>
        <p:spPr>
          <a:xfrm>
            <a:off x="3154679" y="2606039"/>
            <a:ext cx="2651761" cy="1280161"/>
          </a:xfrm>
          <a:prstGeom prst="rect">
            <a:avLst/>
          </a:prstGeom>
          <a:solidFill>
            <a:srgbClr val="1E3875"/>
          </a:solidFill>
          <a:ln w="6350">
            <a:solidFill>
              <a:srgbClr val="2A4A9A"/>
            </a:solidFill>
          </a:ln>
          <a:effectLst>
            <a:outerShdw sx="100000" sy="100000" kx="0" ky="0" algn="b" rotWithShape="0" blurRad="76200" dist="25400" dir="8100000">
              <a:srgbClr val="000000">
                <a:alpha val="20000"/>
              </a:srgbClr>
            </a:outerShdw>
          </a:effectLst>
        </p:spPr>
        <p:txBody>
          <a:bodyPr lIns="45719" rIns="45719"/>
          <a:lstStyle/>
          <a:p>
            <a:pPr/>
          </a:p>
        </p:txBody>
      </p:sp>
      <p:pic>
        <p:nvPicPr>
          <p:cNvPr id="343" name="Image 4" descr="Image 4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3291840" y="2770632"/>
            <a:ext cx="457201" cy="457201"/>
          </a:xfrm>
          <a:prstGeom prst="rect">
            <a:avLst/>
          </a:prstGeom>
          <a:ln w="12700">
            <a:miter lim="400000"/>
          </a:ln>
        </p:spPr>
      </p:pic>
      <p:sp>
        <p:nvSpPr>
          <p:cNvPr id="344" name="Text 12"/>
          <p:cNvSpPr txBox="1"/>
          <p:nvPr/>
        </p:nvSpPr>
        <p:spPr>
          <a:xfrm>
            <a:off x="3291840" y="3450843"/>
            <a:ext cx="2377441" cy="203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100">
                <a:solidFill>
                  <a:srgbClr val="C8D8F0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数据汇总 + 共识决策，减少失误</a:t>
            </a:r>
          </a:p>
        </p:txBody>
      </p:sp>
      <p:sp>
        <p:nvSpPr>
          <p:cNvPr id="345" name="Text 13"/>
          <p:cNvSpPr txBox="1"/>
          <p:nvPr/>
        </p:nvSpPr>
        <p:spPr>
          <a:xfrm>
            <a:off x="457200" y="4324349"/>
            <a:ext cx="8229600" cy="266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300">
                <a:solidFill>
                  <a:srgbClr val="FFFFFF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</a:lstStyle>
          <a:p>
            <a:pPr/>
            <a:r>
              <a:t>感谢参与！让我们共同打造更专业的面试体验 🎯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